
<file path=[Content_Types].xml><?xml version="1.0" encoding="utf-8"?>
<Types xmlns="http://schemas.openxmlformats.org/package/2006/content-types">
  <Default Extension="wmf" ContentType="image/x-wmf"/>
  <Default Extension="png" ContentType="image/pn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slides/slide13.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Override PartName="/ppt/slides/slide3.xml" ContentType="application/vnd.openxmlformats-officedocument.presentationml.slide+xml"/>
  <Override PartName="/ppt/slides/slide9.xml" ContentType="application/vnd.openxmlformats-officedocument.presentationml.slide+xml"/>
  <Override PartName="/ppt/slideLayouts/slideLayout2.xml" ContentType="application/vnd.openxmlformats-officedocument.presentationml.slideLayout+xml"/>
  <Override PartName="/ppt/slides/slide5.xml" ContentType="application/vnd.openxmlformats-officedocument.presentationml.slide+xml"/>
  <Override PartName="/ppt/slides/slide1.xml" ContentType="application/vnd.openxmlformats-officedocument.presentationml.slide+xml"/>
  <Override PartName="/ppt/slides/slide14.xml" ContentType="application/vnd.openxmlformats-officedocument.presentationml.slide+xml"/>
  <Override PartName="/ppt/slideMasters/slideMaster1.xml" ContentType="application/vnd.openxmlformats-officedocument.presentationml.slideMaster+xml"/>
  <Override PartName="/ppt/tableStyles.xml" ContentType="application/vnd.openxmlformats-officedocument.presentationml.tableStyles+xml"/>
  <Override PartName="/ppt/viewProps.xml" ContentType="application/vnd.openxmlformats-officedocument.presentationml.viewProps+xml"/>
  <Override PartName="/ppt/slides/slide2.xml" ContentType="application/vnd.openxmlformats-officedocument.presentationml.slide+xml"/>
  <Override PartName="/ppt/theme/theme1.xml" ContentType="application/vnd.openxmlformats-officedocument.theme+xml"/>
  <Override PartName="/ppt/slideLayouts/slideLayout1.xml" ContentType="application/vnd.openxmlformats-officedocument.presentationml.slideLayout+xml"/>
  <Override PartName="/ppt/presProps.xml" ContentType="application/vnd.openxmlformats-officedocument.presentationml.presProps+xml"/>
  <Override PartName="/ppt/presentation.xml" ContentType="application/vnd.openxmlformats-officedocument.presentationml.presentation.main+xml"/>
  <Override PartName="/docProps/core.xml" ContentType="application/vnd.openxmlformats-package.core-properties+xml"/>
  <Override PartName="/docProps/app.xml" ContentType="application/vnd.openxmlformats-officedocument.extended-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10079038" cy="5668963"/>
  <p:notesSz cx="10079038" cy="5668963"/>
  <p:defaultTextStyle>
    <a:def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236" y="-90"/>
      </p:cViewPr>
      <p:guideLst>
        <p:guide pos="2160" orient="horz"/>
        <p:guide pos="2880"/>
      </p:guideLst>
    </p:cSldViewPr>
  </p:slideViewPr>
  <p:notesTextViewPr>
    <p:cViewPr>
      <p:scale>
        <a:sx n="100" d="100"/>
        <a:sy n="100" d="100"/>
      </p:scale>
      <p:origin x="0" y="0"/>
    </p:cViewPr>
  </p:notesText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presProps" Target="presProps.xml" /><Relationship Id="rId18" Type="http://schemas.openxmlformats.org/officeDocument/2006/relationships/tableStyles" Target="tableStyles.xml" /><Relationship Id="rId19" Type="http://schemas.openxmlformats.org/officeDocument/2006/relationships/viewProps" Target="viewProps.xml" /></Relationship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userDrawn="1">
  <p:cSld name="">
    <p:spTree>
      <p:nvGrpSpPr>
        <p:cNvPr id="1" name="" hidden="0"/>
        <p:cNvGrpSpPr/>
        <p:nvPr isPhoto="0" userDrawn="0"/>
      </p:nvGrpSpPr>
      <p:grpSpPr bwMode="auto">
        <a:xfrm>
          <a:off x="0" y="0"/>
          <a:ext cx="0" cy="0"/>
          <a:chOff x="0" y="0"/>
          <a:chExt cx="0" cy="0"/>
        </a:xfrm>
      </p:grpSpPr>
      <p:sp>
        <p:nvSpPr>
          <p:cNvPr id="2" name="place_holder" hidden="0"/>
          <p:cNvSpPr txBox="1">
            <a:spLocks noGrp="1"/>
          </p:cNvSpPr>
          <p:nvPr isPhoto="0" userDrawn="0">
            <p:ph type="title" hasCustomPrompt="0"/>
          </p:nvPr>
        </p:nvSpPr>
        <p:spPr bwMode="auto">
          <a:xfrm>
            <a:off x="740833" y="627440"/>
            <a:ext cx="8607057" cy="1262440"/>
          </a:xfrm>
          <a:prstGeom prst="rect">
            <a:avLst/>
          </a:prstGeom>
          <a:effectLst/>
        </p:spPr>
        <p:txBody>
          <a:bodyPr/>
          <a:lstStyle/>
          <a:p>
            <a:pPr>
              <a:defRPr/>
            </a:pPr>
            <a:endParaRPr/>
          </a:p>
        </p:txBody>
      </p:sp>
      <p:sp>
        <p:nvSpPr>
          <p:cNvPr id="3" name="place_holder" hidden="0"/>
          <p:cNvSpPr txBox="1">
            <a:spLocks noGrp="1"/>
          </p:cNvSpPr>
          <p:nvPr isPhoto="0" userDrawn="0">
            <p:ph type="body" hasCustomPrompt="0"/>
          </p:nvPr>
        </p:nvSpPr>
        <p:spPr bwMode="auto">
          <a:xfrm>
            <a:off x="740833" y="2101547"/>
            <a:ext cx="8607057" cy="4762500"/>
          </a:xfrm>
          <a:prstGeom prst="rect">
            <a:avLst/>
          </a:prstGeom>
          <a:effectLst/>
        </p:spPr>
        <p:txBody>
          <a:bodyPr/>
          <a:lstStyle/>
          <a:p>
            <a:pPr>
              <a:defRPr/>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userDrawn="1">
  <p:cSld name="">
    <p:spTree>
      <p:nvGrpSpPr>
        <p:cNvPr id="1" name="" hidden="0"/>
        <p:cNvGrpSpPr/>
        <p:nvPr isPhoto="0" userDrawn="0"/>
      </p:nvGrpSpPr>
      <p:grpSpPr bwMode="auto">
        <a:xfrm>
          <a:off x="0" y="0"/>
          <a:ext cx="0" cy="0"/>
          <a:chOff x="0" y="0"/>
          <a:chExt cx="0" cy="0"/>
        </a:xfrm>
      </p:grpSpPr>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Pr shadeToTitle="0">
        <a:solidFill>
          <a:srgbClr val="FFFFFF"/>
        </a:solidFill>
      </p:bgPr>
    </p:bg>
    <p:spTree>
      <p:nvGrpSpPr>
        <p:cNvPr id="1" name="" hidden="0"/>
        <p:cNvGrpSpPr/>
        <p:nvPr isPhoto="0" userDrawn="0"/>
      </p:nvGrpSpPr>
      <p:grpSpPr bwMode="auto">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p:bodyStyle/>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3.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3.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3.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3.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3.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3.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3.png"/><Relationship Id="rId7" Type="http://schemas.openxmlformats.org/officeDocument/2006/relationships/image" Target="../media/image11.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3.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3.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3.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3.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page1">
    <p:bg>
      <p:bgPr shadeToTitle="0">
        <a:gradFill>
          <a:gsLst>
            <a:gs pos="0">
              <a:srgbClr val="66FFFF"/>
            </a:gs>
            <a:gs pos="100000">
              <a:srgbClr val="006666">
                <a:alpha val="100000"/>
              </a:srgbClr>
            </a:gs>
          </a:gsLst>
          <a:lin ang="15300000" scaled="1"/>
        </a:gradFill>
      </p:bgPr>
    </p:bg>
    <p:spTree>
      <p:nvGrpSpPr>
        <p:cNvPr id="1" name="" hidden="0"/>
        <p:cNvGrpSpPr/>
        <p:nvPr isPhoto="0" userDrawn="0"/>
      </p:nvGrpSpPr>
      <p:grpSpPr bwMode="auto">
        <a:xfrm>
          <a:off x="0" y="0"/>
          <a:ext cx="0" cy="0"/>
          <a:chOff x="0" y="0"/>
          <a:chExt cx="0" cy="0"/>
        </a:xfrm>
      </p:grpSpPr>
      <p:sp>
        <p:nvSpPr>
          <p:cNvPr id="2" name="Titre 1" hidden="0"/>
          <p:cNvSpPr txBox="1">
            <a:spLocks noGrp="1"/>
          </p:cNvSpPr>
          <p:nvPr isPhoto="0" userDrawn="0">
            <p:ph type="title" hasCustomPrompt="0"/>
          </p:nvPr>
        </p:nvSpPr>
        <p:spPr bwMode="auto">
          <a:xfrm>
            <a:off x="503968" y="1460068"/>
            <a:ext cx="9071428" cy="2242298"/>
          </a:xfrm>
          <a:prstGeom prst="rect">
            <a:avLst/>
          </a:prstGeom>
          <a:noFill/>
          <a:ln>
            <a:noFill/>
          </a:ln>
          <a:effectLst/>
        </p:spPr>
        <p:txBody>
          <a:bodyPr lIns="0" tIns="0" rIns="0" bIns="0" anchor="ctr"/>
          <a:lstStyle/>
          <a:p>
            <a:pPr marL="0" marR="0" indent="0" algn="ctr">
              <a:lnSpc>
                <a:spcPct val="100000"/>
              </a:lnSpc>
              <a:spcBef>
                <a:spcPts val="0"/>
              </a:spcBef>
              <a:spcAft>
                <a:spcPts val="0"/>
              </a:spcAft>
              <a:defRPr/>
            </a:pPr>
            <a:r>
              <a:rPr lang="fr-FR" sz="6600" b="1" u="none" strike="noStrike">
                <a:solidFill>
                  <a:srgbClr val="FFFFFF"/>
                </a:solidFill>
                <a:latin typeface="Arial"/>
                <a:cs typeface="Arial"/>
              </a:rPr>
              <a:t>Session 3 : </a:t>
            </a:r>
            <a:br>
              <a:rPr strike="noStrike"/>
            </a:br>
            <a:r>
              <a:rPr lang="fr-FR" sz="6600" b="1" u="none" strike="noStrike">
                <a:solidFill>
                  <a:srgbClr val="FFFFFF"/>
                </a:solidFill>
                <a:latin typeface="Arial"/>
                <a:cs typeface="Arial"/>
              </a:rPr>
              <a:t>Radio Emission</a:t>
            </a:r>
            <a:endParaRPr/>
          </a:p>
        </p:txBody>
      </p:sp>
      <p:pic>
        <p:nvPicPr>
          <p:cNvPr id="3" name="Image 11" hidden="0"/>
          <p:cNvPicPr/>
          <p:nvPr isPhoto="0" userDrawn="0"/>
        </p:nvPicPr>
        <p:blipFill>
          <a:blip r:embed="rId2">
            <a:alphaModFix/>
          </a:blip>
          <a:stretch/>
        </p:blipFill>
        <p:spPr bwMode="auto">
          <a:xfrm>
            <a:off x="0" y="5136876"/>
            <a:ext cx="10079365" cy="533486"/>
          </a:xfrm>
          <a:prstGeom prst="rect">
            <a:avLst/>
          </a:prstGeom>
          <a:ln>
            <a:noFill/>
          </a:ln>
          <a:effectLst/>
        </p:spPr>
      </p:pic>
      <p:pic>
        <p:nvPicPr>
          <p:cNvPr id="4" name="Image 3" hidden="0"/>
          <p:cNvPicPr/>
          <p:nvPr isPhoto="0" userDrawn="0"/>
        </p:nvPicPr>
        <p:blipFill>
          <a:blip r:embed="rId3">
            <a:alphaModFix/>
          </a:blip>
          <a:stretch/>
        </p:blipFill>
        <p:spPr bwMode="auto">
          <a:xfrm>
            <a:off x="182868" y="188987"/>
            <a:ext cx="1554382" cy="816788"/>
          </a:xfrm>
          <a:prstGeom prst="rect">
            <a:avLst/>
          </a:prstGeom>
          <a:ln>
            <a:noFill/>
          </a:ln>
          <a:effectLst>
            <a:outerShdw dist="139488" dir="2700000" rotWithShape="0" algn="tl">
              <a:srgbClr val="333333">
                <a:alpha val="64705"/>
              </a:srgbClr>
            </a:outerShdw>
          </a:effectLst>
        </p:spPr>
      </p:pic>
      <p:pic>
        <p:nvPicPr>
          <p:cNvPr id="5" name="Image 4" hidden="0"/>
          <p:cNvPicPr/>
          <p:nvPr isPhoto="0" userDrawn="0"/>
        </p:nvPicPr>
        <p:blipFill>
          <a:blip r:embed="rId4">
            <a:alphaModFix/>
          </a:blip>
          <a:srcRect l="0" t="22095" r="7278" b="0"/>
          <a:stretch/>
        </p:blipFill>
        <p:spPr bwMode="auto">
          <a:xfrm>
            <a:off x="7919839" y="0"/>
            <a:ext cx="2159199" cy="1667773"/>
          </a:xfrm>
          <a:prstGeom prst="rect">
            <a:avLst/>
          </a:prstGeom>
          <a:ln>
            <a:noFill/>
          </a:ln>
          <a:effectLst/>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Slide20">
    <p:bg>
      <p:bgPr shadeToTitle="0">
        <a:gradFill>
          <a:gsLst>
            <a:gs pos="0">
              <a:srgbClr val="66FFFF"/>
            </a:gs>
            <a:gs pos="100000">
              <a:srgbClr val="006666">
                <a:alpha val="100000"/>
              </a:srgbClr>
            </a:gs>
          </a:gsLst>
          <a:lin ang="15300000" scaled="1"/>
        </a:gradFill>
      </p:bgPr>
    </p:bg>
    <p:spTree>
      <p:nvGrpSpPr>
        <p:cNvPr id="1" name="" hidden="0"/>
        <p:cNvGrpSpPr/>
        <p:nvPr isPhoto="0" userDrawn="0"/>
      </p:nvGrpSpPr>
      <p:grpSpPr bwMode="auto">
        <a:xfrm>
          <a:off x="0" y="0"/>
          <a:ext cx="0" cy="0"/>
          <a:chOff x="0" y="0"/>
          <a:chExt cx="0" cy="0"/>
        </a:xfrm>
      </p:grpSpPr>
      <p:pic>
        <p:nvPicPr>
          <p:cNvPr id="2" name="Image 2" hidden="0"/>
          <p:cNvPicPr/>
          <p:nvPr isPhoto="0" userDrawn="0"/>
        </p:nvPicPr>
        <p:blipFill>
          <a:blip r:embed="rId2">
            <a:alphaModFix/>
          </a:blip>
          <a:stretch/>
        </p:blipFill>
        <p:spPr bwMode="auto">
          <a:xfrm>
            <a:off x="0" y="5136876"/>
            <a:ext cx="10079365" cy="533486"/>
          </a:xfrm>
          <a:prstGeom prst="rect">
            <a:avLst/>
          </a:prstGeom>
          <a:ln>
            <a:noFill/>
          </a:ln>
          <a:effectLst/>
        </p:spPr>
      </p:pic>
      <p:sp>
        <p:nvSpPr>
          <p:cNvPr id="3" name="Titre 3" hidden="0"/>
          <p:cNvSpPr txBox="1">
            <a:spLocks noGrp="1"/>
          </p:cNvSpPr>
          <p:nvPr isPhoto="0" userDrawn="0">
            <p:ph type="title" hasCustomPrompt="0"/>
          </p:nvPr>
        </p:nvSpPr>
        <p:spPr bwMode="auto">
          <a:xfrm>
            <a:off x="543565" y="36357"/>
            <a:ext cx="5550850" cy="1259560"/>
          </a:xfrm>
          <a:prstGeom prst="rect">
            <a:avLst/>
          </a:prstGeom>
          <a:noFill/>
          <a:ln>
            <a:noFill/>
          </a:ln>
          <a:effectLst/>
        </p:spPr>
        <p:txBody>
          <a:bodyPr lIns="0" tIns="0" rIns="0" bIns="0" anchor="ctr"/>
          <a:lstStyle/>
          <a:p>
            <a:pPr marL="0" marR="0" indent="0" algn="l">
              <a:lnSpc>
                <a:spcPct val="100000"/>
              </a:lnSpc>
              <a:spcBef>
                <a:spcPts val="0"/>
              </a:spcBef>
              <a:spcAft>
                <a:spcPts val="0"/>
              </a:spcAft>
              <a:defRPr/>
            </a:pPr>
            <a:r>
              <a:rPr lang="fr-FR" sz="4400" u="none" strike="noStrike">
                <a:solidFill>
                  <a:schemeClr val="tx2"/>
                </a:solidFill>
                <a:latin typeface="Arial"/>
                <a:cs typeface="Arial"/>
              </a:rPr>
              <a:t>B. The codage</a:t>
            </a:r>
            <a:endParaRPr>
              <a:solidFill>
                <a:schemeClr val="tx2"/>
              </a:solidFill>
            </a:endParaRPr>
          </a:p>
        </p:txBody>
      </p:sp>
      <p:sp>
        <p:nvSpPr>
          <p:cNvPr id="4" name="Titre 4" hidden="0"/>
          <p:cNvSpPr txBox="1">
            <a:spLocks noGrp="1"/>
          </p:cNvSpPr>
          <p:nvPr isPhoto="0" userDrawn="0">
            <p:ph type="title" hasCustomPrompt="0"/>
          </p:nvPr>
        </p:nvSpPr>
        <p:spPr bwMode="auto">
          <a:xfrm>
            <a:off x="565164" y="1295918"/>
            <a:ext cx="3945351" cy="345218"/>
          </a:xfrm>
          <a:prstGeom prst="rect">
            <a:avLst/>
          </a:prstGeom>
          <a:noFill/>
          <a:ln>
            <a:noFill/>
          </a:ln>
          <a:effectLst/>
        </p:spPr>
        <p:txBody>
          <a:bodyPr lIns="0" tIns="0" rIns="0" bIns="0" anchor="t"/>
          <a:lstStyle/>
          <a:p>
            <a:pPr marL="0" marR="0" indent="0" algn="l">
              <a:lnSpc>
                <a:spcPct val="100000"/>
              </a:lnSpc>
              <a:spcBef>
                <a:spcPts val="0"/>
              </a:spcBef>
              <a:spcAft>
                <a:spcPts val="0"/>
              </a:spcAft>
              <a:defRPr/>
            </a:pPr>
            <a:r>
              <a:rPr lang="fr-FR" sz="2000" b="1" u="none" strike="noStrike">
                <a:solidFill>
                  <a:schemeClr val="accent6"/>
                </a:solidFill>
                <a:latin typeface="Arial"/>
                <a:cs typeface="Arial"/>
              </a:rPr>
              <a:t>2) The </a:t>
            </a:r>
            <a:r>
              <a:rPr lang="fr-FR" sz="2000" b="1" u="none" strike="noStrike">
                <a:solidFill>
                  <a:schemeClr val="accent6"/>
                </a:solidFill>
                <a:latin typeface="Arial"/>
                <a:cs typeface="Arial"/>
              </a:rPr>
              <a:t>Pigpen</a:t>
            </a:r>
            <a:r>
              <a:rPr lang="fr-FR" sz="2000" b="1" u="none" strike="noStrike">
                <a:solidFill>
                  <a:schemeClr val="accent6"/>
                </a:solidFill>
                <a:latin typeface="Arial"/>
                <a:cs typeface="Arial"/>
              </a:rPr>
              <a:t> (</a:t>
            </a:r>
            <a:r>
              <a:rPr lang="fr-FR" sz="2000" b="1" u="none" strike="noStrike">
                <a:solidFill>
                  <a:schemeClr val="accent6"/>
                </a:solidFill>
                <a:latin typeface="Arial"/>
                <a:cs typeface="Arial"/>
              </a:rPr>
              <a:t>Freemason</a:t>
            </a:r>
            <a:r>
              <a:rPr lang="fr-FR" sz="2000" b="1" u="none" strike="noStrike">
                <a:solidFill>
                  <a:schemeClr val="accent6"/>
                </a:solidFill>
                <a:latin typeface="Arial"/>
                <a:cs typeface="Arial"/>
              </a:rPr>
              <a:t>) code</a:t>
            </a:r>
            <a:br>
              <a:rPr strike="noStrike"/>
            </a:br>
            <a:br>
              <a:rPr strike="noStrike"/>
            </a:br>
            <a:br>
              <a:rPr strike="noStrike"/>
            </a:br>
            <a:br>
              <a:rPr strike="noStrike"/>
            </a:br>
            <a:endParaRPr/>
          </a:p>
        </p:txBody>
      </p:sp>
      <p:pic>
        <p:nvPicPr>
          <p:cNvPr id="5" name="Image 6" hidden="0"/>
          <p:cNvPicPr/>
          <p:nvPr isPhoto="0" userDrawn="0"/>
        </p:nvPicPr>
        <p:blipFill>
          <a:blip r:embed="rId3"/>
          <a:stretch/>
        </p:blipFill>
        <p:spPr bwMode="auto">
          <a:xfrm>
            <a:off x="715634" y="1733290"/>
            <a:ext cx="3446422" cy="2868659"/>
          </a:xfrm>
          <a:prstGeom prst="rect">
            <a:avLst/>
          </a:prstGeom>
          <a:ln>
            <a:noFill/>
          </a:ln>
          <a:effectLst/>
        </p:spPr>
      </p:pic>
      <p:sp>
        <p:nvSpPr>
          <p:cNvPr id="6" name="Titre 4" hidden="0"/>
          <p:cNvSpPr txBox="1">
            <a:spLocks noGrp="1"/>
          </p:cNvSpPr>
          <p:nvPr isPhoto="0" userDrawn="0"/>
        </p:nvSpPr>
        <p:spPr bwMode="auto">
          <a:xfrm>
            <a:off x="4510515" y="1764608"/>
            <a:ext cx="4622108" cy="2807103"/>
          </a:xfrm>
          <a:prstGeom prst="rect">
            <a:avLst/>
          </a:prstGeom>
          <a:noFill/>
          <a:ln>
            <a:noFill/>
          </a:ln>
          <a:effectLst/>
        </p:spPr>
        <p:txBody>
          <a:bodyPr lIns="0" tIns="0" rIns="0" bIns="0" anchor="t"/>
          <a:lstStyle/>
          <a:p>
            <a:pPr marL="0" marR="0" indent="0" algn="l">
              <a:lnSpc>
                <a:spcPct val="100000"/>
              </a:lnSpc>
              <a:spcBef>
                <a:spcPts val="0"/>
              </a:spcBef>
              <a:spcAft>
                <a:spcPts val="0"/>
              </a:spcAft>
              <a:defRPr/>
            </a:pPr>
            <a:r>
              <a:rPr lang="en-US" sz="1800" u="none" strike="noStrike">
                <a:solidFill>
                  <a:schemeClr val="tx1"/>
                </a:solidFill>
                <a:latin typeface="Arial"/>
                <a:cs typeface="Arial"/>
              </a:rPr>
              <a:t>The Freemasons' cipher is a method of encryption created over 300 years ago. Over the centuries, several secret societies have used it to share coded messages.</a:t>
            </a:r>
            <a:br>
              <a:rPr strike="noStrike">
                <a:solidFill>
                  <a:schemeClr val="tx1"/>
                </a:solidFill>
              </a:rPr>
            </a:br>
            <a:br>
              <a:rPr strike="noStrike">
                <a:solidFill>
                  <a:schemeClr val="tx1"/>
                </a:solidFill>
              </a:rPr>
            </a:br>
            <a:r>
              <a:rPr lang="en-US" sz="1800" u="none" strike="noStrike">
                <a:solidFill>
                  <a:schemeClr val="tx1"/>
                </a:solidFill>
                <a:latin typeface="Arial"/>
                <a:cs typeface="Arial"/>
              </a:rPr>
              <a:t>Example : </a:t>
            </a:r>
            <a:br>
              <a:rPr strike="noStrike">
                <a:solidFill>
                  <a:schemeClr val="tx1"/>
                </a:solidFill>
              </a:rPr>
            </a:br>
            <a:br>
              <a:rPr strike="noStrike">
                <a:solidFill>
                  <a:schemeClr val="tx1"/>
                </a:solidFill>
              </a:rPr>
            </a:br>
            <a:br>
              <a:rPr strike="noStrike">
                <a:solidFill>
                  <a:schemeClr val="tx1"/>
                </a:solidFill>
              </a:rPr>
            </a:br>
            <a:r>
              <a:rPr lang="en-US" sz="1800" u="none" strike="noStrike">
                <a:solidFill>
                  <a:schemeClr val="tx1"/>
                </a:solidFill>
                <a:latin typeface="Arial"/>
                <a:cs typeface="Arial"/>
              </a:rPr>
              <a:t>Hello, </a:t>
            </a:r>
            <a:r>
              <a:rPr lang="en-US" sz="1800" u="none" strike="noStrike">
                <a:solidFill>
                  <a:schemeClr val="tx1"/>
                </a:solidFill>
                <a:latin typeface="Arial"/>
                <a:cs typeface="Arial"/>
              </a:rPr>
              <a:t>Maqueen</a:t>
            </a:r>
            <a:r>
              <a:rPr lang="en-US" sz="1800" u="none" strike="noStrike">
                <a:solidFill>
                  <a:schemeClr val="tx1"/>
                </a:solidFill>
                <a:latin typeface="Arial"/>
                <a:cs typeface="Arial"/>
              </a:rPr>
              <a:t> Plus robot !</a:t>
            </a:r>
            <a:endParaRPr>
              <a:solidFill>
                <a:schemeClr val="tx1"/>
              </a:solidFill>
            </a:endParaRPr>
          </a:p>
        </p:txBody>
      </p:sp>
      <p:pic>
        <p:nvPicPr>
          <p:cNvPr id="7" name="Image 11" hidden="0"/>
          <p:cNvPicPr/>
          <p:nvPr isPhoto="0" userDrawn="0"/>
        </p:nvPicPr>
        <p:blipFill>
          <a:blip r:embed="rId4"/>
          <a:srcRect l="0" t="0" r="0" b="16120"/>
          <a:stretch/>
        </p:blipFill>
        <p:spPr bwMode="auto">
          <a:xfrm>
            <a:off x="4510515" y="3561255"/>
            <a:ext cx="4622108" cy="283662"/>
          </a:xfrm>
          <a:prstGeom prst="rect">
            <a:avLst/>
          </a:prstGeom>
          <a:ln>
            <a:noFill/>
          </a:ln>
          <a:effectLst/>
        </p:spPr>
      </p:pic>
      <p:pic>
        <p:nvPicPr>
          <p:cNvPr id="9" name="Image 8" hidden="0"/>
          <p:cNvPicPr/>
          <p:nvPr isPhoto="0" userDrawn="0"/>
        </p:nvPicPr>
        <p:blipFill>
          <a:blip r:embed="rId5">
            <a:alphaModFix/>
          </a:blip>
          <a:srcRect l="0" t="22095" r="7278" b="0"/>
          <a:stretch/>
        </p:blipFill>
        <p:spPr bwMode="auto">
          <a:xfrm>
            <a:off x="7919839" y="0"/>
            <a:ext cx="2159199" cy="1667773"/>
          </a:xfrm>
          <a:prstGeom prst="rect">
            <a:avLst/>
          </a:prstGeom>
          <a:ln>
            <a:noFill/>
          </a:ln>
          <a:effectLst/>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Slide27">
    <p:bg>
      <p:bgPr shadeToTitle="0">
        <a:gradFill>
          <a:gsLst>
            <a:gs pos="0">
              <a:srgbClr val="66FFFF"/>
            </a:gs>
            <a:gs pos="100000">
              <a:srgbClr val="006666">
                <a:alpha val="100000"/>
              </a:srgbClr>
            </a:gs>
          </a:gsLst>
          <a:lin ang="15300000" scaled="1"/>
        </a:gradFill>
      </p:bgPr>
    </p:bg>
    <p:spTree>
      <p:nvGrpSpPr>
        <p:cNvPr id="1" name="" hidden="0"/>
        <p:cNvGrpSpPr/>
        <p:nvPr isPhoto="0" userDrawn="0"/>
      </p:nvGrpSpPr>
      <p:grpSpPr bwMode="auto">
        <a:xfrm>
          <a:off x="0" y="0"/>
          <a:ext cx="0" cy="0"/>
          <a:chOff x="0" y="0"/>
          <a:chExt cx="0" cy="0"/>
        </a:xfrm>
      </p:grpSpPr>
      <p:pic>
        <p:nvPicPr>
          <p:cNvPr id="2" name="Image 2" hidden="0"/>
          <p:cNvPicPr/>
          <p:nvPr isPhoto="0" userDrawn="0"/>
        </p:nvPicPr>
        <p:blipFill>
          <a:blip r:embed="rId2">
            <a:alphaModFix/>
          </a:blip>
          <a:stretch/>
        </p:blipFill>
        <p:spPr bwMode="auto">
          <a:xfrm>
            <a:off x="0" y="5136876"/>
            <a:ext cx="10079365" cy="533486"/>
          </a:xfrm>
          <a:prstGeom prst="rect">
            <a:avLst/>
          </a:prstGeom>
          <a:ln>
            <a:noFill/>
          </a:ln>
          <a:effectLst/>
        </p:spPr>
      </p:pic>
      <p:sp>
        <p:nvSpPr>
          <p:cNvPr id="3" name="Titre 3" hidden="0"/>
          <p:cNvSpPr txBox="1">
            <a:spLocks noGrp="1"/>
          </p:cNvSpPr>
          <p:nvPr isPhoto="0" userDrawn="0">
            <p:ph type="title" hasCustomPrompt="0"/>
          </p:nvPr>
        </p:nvSpPr>
        <p:spPr bwMode="auto">
          <a:xfrm>
            <a:off x="543565" y="36357"/>
            <a:ext cx="5550850" cy="1259560"/>
          </a:xfrm>
          <a:prstGeom prst="rect">
            <a:avLst/>
          </a:prstGeom>
          <a:noFill/>
          <a:ln>
            <a:noFill/>
          </a:ln>
          <a:effectLst/>
        </p:spPr>
        <p:txBody>
          <a:bodyPr lIns="0" tIns="0" rIns="0" bIns="0" anchor="ctr"/>
          <a:lstStyle/>
          <a:p>
            <a:pPr marL="0" marR="0" indent="0" algn="l">
              <a:lnSpc>
                <a:spcPct val="100000"/>
              </a:lnSpc>
              <a:spcBef>
                <a:spcPts val="0"/>
              </a:spcBef>
              <a:spcAft>
                <a:spcPts val="0"/>
              </a:spcAft>
              <a:defRPr/>
            </a:pPr>
            <a:r>
              <a:rPr lang="fr-FR" sz="4400" u="none" strike="noStrike">
                <a:solidFill>
                  <a:schemeClr val="tx2"/>
                </a:solidFill>
                <a:latin typeface="Arial"/>
                <a:cs typeface="Arial"/>
              </a:rPr>
              <a:t>C. The mission</a:t>
            </a:r>
            <a:endParaRPr>
              <a:solidFill>
                <a:schemeClr val="tx2"/>
              </a:solidFill>
            </a:endParaRPr>
          </a:p>
        </p:txBody>
      </p:sp>
      <p:sp>
        <p:nvSpPr>
          <p:cNvPr id="4" name="Titre 4" hidden="0"/>
          <p:cNvSpPr txBox="1">
            <a:spLocks noGrp="1"/>
          </p:cNvSpPr>
          <p:nvPr isPhoto="0" userDrawn="0">
            <p:ph type="title" hasCustomPrompt="0"/>
          </p:nvPr>
        </p:nvSpPr>
        <p:spPr bwMode="auto">
          <a:xfrm>
            <a:off x="565164" y="1295918"/>
            <a:ext cx="7937500" cy="3599773"/>
          </a:xfrm>
          <a:prstGeom prst="rect">
            <a:avLst/>
          </a:prstGeom>
          <a:noFill/>
          <a:ln>
            <a:noFill/>
          </a:ln>
          <a:effectLst/>
        </p:spPr>
        <p:txBody>
          <a:bodyPr lIns="0" tIns="0" rIns="0" bIns="0" anchor="t"/>
          <a:lstStyle/>
          <a:p>
            <a:pPr marL="0" marR="0" indent="0" algn="l">
              <a:lnSpc>
                <a:spcPct val="100000"/>
              </a:lnSpc>
              <a:spcBef>
                <a:spcPts val="0"/>
              </a:spcBef>
              <a:spcAft>
                <a:spcPts val="201"/>
              </a:spcAft>
              <a:defRPr/>
            </a:pPr>
            <a:r>
              <a:rPr lang="en-US" sz="2000" u="none" strike="noStrike">
                <a:solidFill>
                  <a:schemeClr val="tx1"/>
                </a:solidFill>
                <a:latin typeface="Arial"/>
                <a:cs typeface="Arial"/>
              </a:rPr>
              <a:t>The </a:t>
            </a:r>
            <a:r>
              <a:rPr lang="en-US" sz="2000" u="none" strike="noStrike">
                <a:solidFill>
                  <a:schemeClr val="tx1"/>
                </a:solidFill>
                <a:latin typeface="Arial"/>
                <a:cs typeface="Arial"/>
              </a:rPr>
              <a:t>Maqueen</a:t>
            </a:r>
            <a:r>
              <a:rPr lang="en-US" sz="2000" u="none" strike="noStrike">
                <a:solidFill>
                  <a:schemeClr val="tx1"/>
                </a:solidFill>
                <a:latin typeface="Arial"/>
                <a:cs typeface="Arial"/>
              </a:rPr>
              <a:t>+ robot arrives at the end of the track. Not knowing where to go, it decides to send a signal in broadcast. This signal, retrievable by any nearby device will be able to be received by the robots of the previous mission. </a:t>
            </a:r>
            <a:br>
              <a:rPr strike="noStrike">
                <a:solidFill>
                  <a:schemeClr val="tx1"/>
                </a:solidFill>
              </a:rPr>
            </a:br>
            <a:br>
              <a:rPr strike="noStrike">
                <a:solidFill>
                  <a:schemeClr val="tx1"/>
                </a:solidFill>
              </a:rPr>
            </a:br>
            <a:br>
              <a:rPr lang="fr-FR" strike="noStrike">
                <a:solidFill>
                  <a:schemeClr val="tx1"/>
                </a:solidFill>
              </a:rPr>
            </a:br>
            <a:r>
              <a:rPr lang="en-US" sz="2000" u="none" strike="noStrike">
                <a:solidFill>
                  <a:schemeClr val="tx2"/>
                </a:solidFill>
                <a:latin typeface="Arial"/>
                <a:cs typeface="Arial"/>
              </a:rPr>
              <a:t>1) Code a broadcast message signaling your presence. </a:t>
            </a:r>
            <a:br>
              <a:rPr lang="en-US" sz="2000" u="none" strike="noStrike">
                <a:solidFill>
                  <a:schemeClr val="tx1"/>
                </a:solidFill>
                <a:latin typeface="Arial"/>
                <a:cs typeface="Arial"/>
              </a:rPr>
            </a:br>
            <a:r>
              <a:rPr lang="en-US" sz="2000" u="none" strike="noStrike">
                <a:solidFill>
                  <a:schemeClr val="tx1"/>
                </a:solidFill>
                <a:latin typeface="Arial"/>
                <a:cs typeface="Arial"/>
              </a:rPr>
              <a:t>Don't forget to code it in </a:t>
            </a:r>
            <a:r>
              <a:rPr lang="en-US" sz="2000" u="none" strike="noStrike">
                <a:solidFill>
                  <a:schemeClr val="tx1"/>
                </a:solidFill>
                <a:latin typeface="Arial"/>
                <a:cs typeface="Arial"/>
              </a:rPr>
              <a:t>Freemacon</a:t>
            </a:r>
            <a:r>
              <a:rPr lang="en-US" sz="2000" u="none" strike="noStrike">
                <a:solidFill>
                  <a:schemeClr val="tx1"/>
                </a:solidFill>
                <a:latin typeface="Arial"/>
                <a:cs typeface="Arial"/>
              </a:rPr>
              <a:t> cipher, otherwise an enemy might intercept your message and send you in a wrong direction.</a:t>
            </a:r>
            <a:br>
              <a:rPr strike="noStrike"/>
            </a:br>
            <a:br>
              <a:rPr strike="noStrike"/>
            </a:br>
            <a:br>
              <a:rPr strike="noStrike"/>
            </a:br>
            <a:br>
              <a:rPr strike="noStrike"/>
            </a:br>
            <a:br>
              <a:rPr strike="noStrike"/>
            </a:br>
            <a:endParaRPr/>
          </a:p>
        </p:txBody>
      </p:sp>
      <p:pic>
        <p:nvPicPr>
          <p:cNvPr id="6" name="Image 5" hidden="0"/>
          <p:cNvPicPr/>
          <p:nvPr isPhoto="0" userDrawn="0"/>
        </p:nvPicPr>
        <p:blipFill>
          <a:blip r:embed="rId3">
            <a:alphaModFix/>
          </a:blip>
          <a:srcRect l="0" t="22095" r="7278" b="0"/>
          <a:stretch/>
        </p:blipFill>
        <p:spPr bwMode="auto">
          <a:xfrm>
            <a:off x="7919839" y="0"/>
            <a:ext cx="2159199" cy="1667773"/>
          </a:xfrm>
          <a:prstGeom prst="rect">
            <a:avLst/>
          </a:prstGeom>
          <a:ln>
            <a:noFill/>
          </a:ln>
          <a:effectLst/>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Slide23">
    <p:bg>
      <p:bgPr shadeToTitle="0">
        <a:gradFill>
          <a:gsLst>
            <a:gs pos="0">
              <a:srgbClr val="66FFFF"/>
            </a:gs>
            <a:gs pos="100000">
              <a:srgbClr val="006666">
                <a:alpha val="100000"/>
              </a:srgbClr>
            </a:gs>
          </a:gsLst>
          <a:lin ang="15300000" scaled="1"/>
        </a:gradFill>
      </p:bgPr>
    </p:bg>
    <p:spTree>
      <p:nvGrpSpPr>
        <p:cNvPr id="1" name="" hidden="0"/>
        <p:cNvGrpSpPr/>
        <p:nvPr isPhoto="0" userDrawn="0"/>
      </p:nvGrpSpPr>
      <p:grpSpPr bwMode="auto">
        <a:xfrm>
          <a:off x="0" y="0"/>
          <a:ext cx="0" cy="0"/>
          <a:chOff x="0" y="0"/>
          <a:chExt cx="0" cy="0"/>
        </a:xfrm>
      </p:grpSpPr>
      <p:pic>
        <p:nvPicPr>
          <p:cNvPr id="2" name="Image 2" hidden="0"/>
          <p:cNvPicPr/>
          <p:nvPr isPhoto="0" userDrawn="0"/>
        </p:nvPicPr>
        <p:blipFill>
          <a:blip r:embed="rId2">
            <a:alphaModFix/>
          </a:blip>
          <a:stretch/>
        </p:blipFill>
        <p:spPr bwMode="auto">
          <a:xfrm>
            <a:off x="0" y="5136876"/>
            <a:ext cx="10079365" cy="533486"/>
          </a:xfrm>
          <a:prstGeom prst="rect">
            <a:avLst/>
          </a:prstGeom>
          <a:ln>
            <a:noFill/>
          </a:ln>
          <a:effectLst/>
        </p:spPr>
      </p:pic>
      <p:sp>
        <p:nvSpPr>
          <p:cNvPr id="3" name="Titre 3" hidden="0"/>
          <p:cNvSpPr txBox="1">
            <a:spLocks noGrp="1"/>
          </p:cNvSpPr>
          <p:nvPr isPhoto="0" userDrawn="0">
            <p:ph type="title" hasCustomPrompt="0"/>
          </p:nvPr>
        </p:nvSpPr>
        <p:spPr bwMode="auto">
          <a:xfrm>
            <a:off x="543565" y="36357"/>
            <a:ext cx="5550850" cy="1259560"/>
          </a:xfrm>
          <a:prstGeom prst="rect">
            <a:avLst/>
          </a:prstGeom>
          <a:noFill/>
          <a:ln>
            <a:noFill/>
          </a:ln>
          <a:effectLst/>
        </p:spPr>
        <p:txBody>
          <a:bodyPr lIns="0" tIns="0" rIns="0" bIns="0" anchor="ctr"/>
          <a:lstStyle/>
          <a:p>
            <a:pPr marL="0" marR="0" indent="0" algn="l">
              <a:lnSpc>
                <a:spcPct val="100000"/>
              </a:lnSpc>
              <a:spcBef>
                <a:spcPts val="0"/>
              </a:spcBef>
              <a:spcAft>
                <a:spcPts val="0"/>
              </a:spcAft>
              <a:defRPr/>
            </a:pPr>
            <a:r>
              <a:rPr lang="fr-FR" sz="4400" u="none" strike="noStrike">
                <a:solidFill>
                  <a:schemeClr val="tx2"/>
                </a:solidFill>
                <a:latin typeface="Arial"/>
                <a:cs typeface="Arial"/>
              </a:rPr>
              <a:t>C. The mission</a:t>
            </a:r>
            <a:endParaRPr lang="fr-FR">
              <a:solidFill>
                <a:schemeClr val="tx2"/>
              </a:solidFill>
            </a:endParaRPr>
          </a:p>
        </p:txBody>
      </p:sp>
      <p:sp>
        <p:nvSpPr>
          <p:cNvPr id="4" name="Titre 4" hidden="0"/>
          <p:cNvSpPr txBox="1">
            <a:spLocks noGrp="1"/>
          </p:cNvSpPr>
          <p:nvPr isPhoto="0" userDrawn="0">
            <p:ph type="title" hasCustomPrompt="0"/>
          </p:nvPr>
        </p:nvSpPr>
        <p:spPr bwMode="auto">
          <a:xfrm>
            <a:off x="565164" y="1295918"/>
            <a:ext cx="7757511" cy="3599773"/>
          </a:xfrm>
          <a:prstGeom prst="rect">
            <a:avLst/>
          </a:prstGeom>
          <a:noFill/>
          <a:ln>
            <a:noFill/>
          </a:ln>
          <a:effectLst/>
        </p:spPr>
        <p:txBody>
          <a:bodyPr lIns="0" tIns="0" rIns="0" bIns="0" anchor="t"/>
          <a:lstStyle/>
          <a:p>
            <a:pPr marL="0" marR="0" indent="0" algn="l">
              <a:lnSpc>
                <a:spcPct val="100000"/>
              </a:lnSpc>
              <a:spcBef>
                <a:spcPts val="0"/>
              </a:spcBef>
              <a:spcAft>
                <a:spcPts val="201"/>
              </a:spcAft>
              <a:defRPr/>
            </a:pPr>
            <a:r>
              <a:rPr lang="en-US" sz="2000" u="none" strike="noStrike">
                <a:solidFill>
                  <a:schemeClr val="tx1"/>
                </a:solidFill>
                <a:latin typeface="Arial"/>
                <a:cs typeface="Arial"/>
              </a:rPr>
              <a:t>Your message has been sent. Now you have to detect if a reply has been sent, a sign that another robot is nearby.</a:t>
            </a:r>
            <a:br>
              <a:rPr strike="noStrike">
                <a:solidFill>
                  <a:schemeClr val="tx1"/>
                </a:solidFill>
              </a:rPr>
            </a:br>
            <a:br>
              <a:rPr strike="noStrike">
                <a:solidFill>
                  <a:schemeClr val="tx1"/>
                </a:solidFill>
              </a:rPr>
            </a:br>
            <a:r>
              <a:rPr lang="en-US" sz="2000" u="none" strike="noStrike">
                <a:solidFill>
                  <a:schemeClr val="tx2"/>
                </a:solidFill>
                <a:latin typeface="Arial"/>
                <a:cs typeface="Arial"/>
              </a:rPr>
              <a:t>2) Write a program to detect the presence of another radio message.</a:t>
            </a:r>
            <a:br>
              <a:rPr strike="noStrike">
                <a:solidFill>
                  <a:schemeClr val="tx2"/>
                </a:solidFill>
              </a:rPr>
            </a:br>
            <a:br>
              <a:rPr strike="noStrike">
                <a:solidFill>
                  <a:schemeClr val="tx2"/>
                </a:solidFill>
              </a:rPr>
            </a:br>
            <a:r>
              <a:rPr lang="en-US" sz="2000" u="none" strike="noStrike">
                <a:solidFill>
                  <a:schemeClr val="tx2"/>
                </a:solidFill>
                <a:latin typeface="Arial"/>
                <a:cs typeface="Arial"/>
              </a:rPr>
              <a:t>3) Decode the captured message on paper.</a:t>
            </a:r>
            <a:br>
              <a:rPr strike="noStrike">
                <a:solidFill>
                  <a:schemeClr val="tx2"/>
                </a:solidFill>
              </a:rPr>
            </a:br>
            <a:br>
              <a:rPr strike="noStrike">
                <a:solidFill>
                  <a:schemeClr val="tx2"/>
                </a:solidFill>
              </a:rPr>
            </a:br>
            <a:r>
              <a:rPr lang="en-US" sz="2000" u="none" strike="noStrike">
                <a:solidFill>
                  <a:schemeClr val="tx2"/>
                </a:solidFill>
                <a:latin typeface="Arial"/>
                <a:cs typeface="Arial"/>
              </a:rPr>
              <a:t>4) Decode the captured message using a program.</a:t>
            </a:r>
            <a:br>
              <a:rPr strike="noStrike"/>
            </a:br>
            <a:br>
              <a:rPr strike="noStrike"/>
            </a:br>
            <a:br>
              <a:rPr strike="noStrike"/>
            </a:br>
            <a:br>
              <a:rPr strike="noStrike"/>
            </a:br>
            <a:endParaRPr/>
          </a:p>
        </p:txBody>
      </p:sp>
      <p:pic>
        <p:nvPicPr>
          <p:cNvPr id="6" name="Image 5" hidden="0"/>
          <p:cNvPicPr/>
          <p:nvPr isPhoto="0" userDrawn="0"/>
        </p:nvPicPr>
        <p:blipFill>
          <a:blip r:embed="rId3">
            <a:alphaModFix/>
          </a:blip>
          <a:srcRect l="0" t="22095" r="7278" b="0"/>
          <a:stretch/>
        </p:blipFill>
        <p:spPr bwMode="auto">
          <a:xfrm>
            <a:off x="7919839" y="0"/>
            <a:ext cx="2159199" cy="1667773"/>
          </a:xfrm>
          <a:prstGeom prst="rect">
            <a:avLst/>
          </a:prstGeom>
          <a:ln>
            <a:noFill/>
          </a:ln>
          <a:effectLst/>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Slide29">
    <p:bg>
      <p:bgPr shadeToTitle="0">
        <a:gradFill>
          <a:gsLst>
            <a:gs pos="0">
              <a:srgbClr val="66FFFF"/>
            </a:gs>
            <a:gs pos="100000">
              <a:srgbClr val="006666">
                <a:alpha val="100000"/>
              </a:srgbClr>
            </a:gs>
          </a:gsLst>
          <a:lin ang="15300000" scaled="1"/>
        </a:gradFill>
      </p:bgPr>
    </p:bg>
    <p:spTree>
      <p:nvGrpSpPr>
        <p:cNvPr id="1" name="" hidden="0"/>
        <p:cNvGrpSpPr/>
        <p:nvPr isPhoto="0" userDrawn="0"/>
      </p:nvGrpSpPr>
      <p:grpSpPr bwMode="auto">
        <a:xfrm>
          <a:off x="0" y="0"/>
          <a:ext cx="0" cy="0"/>
          <a:chOff x="0" y="0"/>
          <a:chExt cx="0" cy="0"/>
        </a:xfrm>
      </p:grpSpPr>
      <p:pic>
        <p:nvPicPr>
          <p:cNvPr id="2" name="Image 2" hidden="0"/>
          <p:cNvPicPr/>
          <p:nvPr isPhoto="0" userDrawn="0"/>
        </p:nvPicPr>
        <p:blipFill>
          <a:blip r:embed="rId2">
            <a:alphaModFix/>
          </a:blip>
          <a:stretch/>
        </p:blipFill>
        <p:spPr bwMode="auto">
          <a:xfrm>
            <a:off x="0" y="5136876"/>
            <a:ext cx="10079365" cy="533486"/>
          </a:xfrm>
          <a:prstGeom prst="rect">
            <a:avLst/>
          </a:prstGeom>
          <a:ln>
            <a:noFill/>
          </a:ln>
          <a:effectLst/>
        </p:spPr>
      </p:pic>
      <p:sp>
        <p:nvSpPr>
          <p:cNvPr id="3" name="Titre 3" hidden="0"/>
          <p:cNvSpPr txBox="1">
            <a:spLocks noGrp="1"/>
          </p:cNvSpPr>
          <p:nvPr isPhoto="0" userDrawn="0">
            <p:ph type="title" hasCustomPrompt="0"/>
          </p:nvPr>
        </p:nvSpPr>
        <p:spPr bwMode="auto">
          <a:xfrm>
            <a:off x="543565" y="36357"/>
            <a:ext cx="5550850" cy="1259560"/>
          </a:xfrm>
          <a:prstGeom prst="rect">
            <a:avLst/>
          </a:prstGeom>
          <a:noFill/>
          <a:ln>
            <a:noFill/>
          </a:ln>
          <a:effectLst/>
        </p:spPr>
        <p:txBody>
          <a:bodyPr lIns="0" tIns="0" rIns="0" bIns="0" anchor="ctr"/>
          <a:lstStyle/>
          <a:p>
            <a:pPr marL="0" marR="0" indent="0" algn="l">
              <a:lnSpc>
                <a:spcPct val="100000"/>
              </a:lnSpc>
              <a:spcBef>
                <a:spcPts val="0"/>
              </a:spcBef>
              <a:spcAft>
                <a:spcPts val="0"/>
              </a:spcAft>
              <a:defRPr/>
            </a:pPr>
            <a:r>
              <a:rPr lang="fr-FR" sz="4400" u="none" strike="noStrike">
                <a:solidFill>
                  <a:schemeClr val="tx2"/>
                </a:solidFill>
                <a:latin typeface="Arial"/>
                <a:cs typeface="Arial"/>
              </a:rPr>
              <a:t>Additional</a:t>
            </a:r>
            <a:r>
              <a:rPr lang="fr-FR" sz="4400" u="none" strike="noStrike">
                <a:solidFill>
                  <a:schemeClr val="tx2"/>
                </a:solidFill>
                <a:latin typeface="Arial"/>
                <a:cs typeface="Arial"/>
              </a:rPr>
              <a:t> time</a:t>
            </a:r>
            <a:endParaRPr>
              <a:solidFill>
                <a:schemeClr val="tx2"/>
              </a:solidFill>
            </a:endParaRPr>
          </a:p>
        </p:txBody>
      </p:sp>
      <p:sp>
        <p:nvSpPr>
          <p:cNvPr id="4" name="Titre 4" hidden="0"/>
          <p:cNvSpPr txBox="1">
            <a:spLocks noGrp="1"/>
          </p:cNvSpPr>
          <p:nvPr isPhoto="0" userDrawn="0">
            <p:ph type="title" hasCustomPrompt="0"/>
          </p:nvPr>
        </p:nvSpPr>
        <p:spPr bwMode="auto">
          <a:xfrm>
            <a:off x="565164" y="1295918"/>
            <a:ext cx="7829506" cy="3599773"/>
          </a:xfrm>
          <a:prstGeom prst="rect">
            <a:avLst/>
          </a:prstGeom>
          <a:noFill/>
          <a:ln>
            <a:noFill/>
          </a:ln>
          <a:effectLst/>
        </p:spPr>
        <p:txBody>
          <a:bodyPr lIns="0" tIns="0" rIns="0" bIns="0" anchor="t"/>
          <a:lstStyle/>
          <a:p>
            <a:pPr marL="0" marR="0" indent="0" algn="l">
              <a:lnSpc>
                <a:spcPct val="150000"/>
              </a:lnSpc>
              <a:spcBef>
                <a:spcPts val="0"/>
              </a:spcBef>
              <a:spcAft>
                <a:spcPts val="201"/>
              </a:spcAft>
              <a:defRPr/>
            </a:pPr>
            <a:r>
              <a:rPr lang="en-US" sz="1800" u="none" strike="noStrike">
                <a:solidFill>
                  <a:schemeClr val="tx1"/>
                </a:solidFill>
                <a:latin typeface="Arial"/>
                <a:cs typeface="Arial"/>
              </a:rPr>
              <a:t>You have found the presence of other </a:t>
            </a:r>
            <a:r>
              <a:rPr lang="en-US" sz="1800" u="none" strike="noStrike">
                <a:solidFill>
                  <a:schemeClr val="tx1"/>
                </a:solidFill>
                <a:latin typeface="Arial"/>
                <a:cs typeface="Arial"/>
              </a:rPr>
              <a:t>Maqueen</a:t>
            </a:r>
            <a:r>
              <a:rPr lang="en-US" sz="1800" u="none" strike="noStrike">
                <a:solidFill>
                  <a:schemeClr val="tx1"/>
                </a:solidFill>
                <a:latin typeface="Arial"/>
                <a:cs typeface="Arial"/>
              </a:rPr>
              <a:t>+ robots, contact them by broadcast to send you encoded information. Start by sending your first names!</a:t>
            </a:r>
            <a:br>
              <a:rPr strike="noStrike"/>
            </a:br>
            <a:br>
              <a:rPr strike="noStrike"/>
            </a:br>
            <a:br>
              <a:rPr strike="noStrike"/>
            </a:br>
            <a:br>
              <a:rPr strike="noStrike"/>
            </a:br>
            <a:endParaRPr/>
          </a:p>
        </p:txBody>
      </p:sp>
      <p:pic>
        <p:nvPicPr>
          <p:cNvPr id="6" name="Image 5" hidden="0"/>
          <p:cNvPicPr/>
          <p:nvPr isPhoto="0" userDrawn="0"/>
        </p:nvPicPr>
        <p:blipFill>
          <a:blip r:embed="rId3">
            <a:alphaModFix/>
          </a:blip>
          <a:srcRect l="0" t="22095" r="7278" b="0"/>
          <a:stretch/>
        </p:blipFill>
        <p:spPr bwMode="auto">
          <a:xfrm>
            <a:off x="7919839" y="0"/>
            <a:ext cx="2159199" cy="1667773"/>
          </a:xfrm>
          <a:prstGeom prst="rect">
            <a:avLst/>
          </a:prstGeom>
          <a:ln>
            <a:noFill/>
          </a:ln>
          <a:effectLst/>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Slide28">
    <p:bg>
      <p:bgPr shadeToTitle="0">
        <a:gradFill>
          <a:gsLst>
            <a:gs pos="0">
              <a:srgbClr val="66FFFF"/>
            </a:gs>
            <a:gs pos="100000">
              <a:srgbClr val="006666">
                <a:alpha val="100000"/>
              </a:srgbClr>
            </a:gs>
          </a:gsLst>
          <a:lin ang="15300000" scaled="1"/>
        </a:gradFill>
      </p:bgPr>
    </p:bg>
    <p:spTree>
      <p:nvGrpSpPr>
        <p:cNvPr id="1" name="" hidden="0"/>
        <p:cNvGrpSpPr/>
        <p:nvPr isPhoto="0" userDrawn="0"/>
      </p:nvGrpSpPr>
      <p:grpSpPr bwMode="auto">
        <a:xfrm>
          <a:off x="0" y="0"/>
          <a:ext cx="0" cy="0"/>
          <a:chOff x="0" y="0"/>
          <a:chExt cx="0" cy="0"/>
        </a:xfrm>
      </p:grpSpPr>
      <p:pic>
        <p:nvPicPr>
          <p:cNvPr id="2" name="Image 2" hidden="0"/>
          <p:cNvPicPr/>
          <p:nvPr isPhoto="0" userDrawn="0"/>
        </p:nvPicPr>
        <p:blipFill>
          <a:blip r:embed="rId2">
            <a:alphaModFix/>
          </a:blip>
          <a:stretch/>
        </p:blipFill>
        <p:spPr bwMode="auto">
          <a:xfrm>
            <a:off x="0" y="5136876"/>
            <a:ext cx="10079365" cy="533486"/>
          </a:xfrm>
          <a:prstGeom prst="rect">
            <a:avLst/>
          </a:prstGeom>
          <a:ln>
            <a:noFill/>
          </a:ln>
          <a:effectLst/>
        </p:spPr>
      </p:pic>
      <p:sp>
        <p:nvSpPr>
          <p:cNvPr id="3" name="Titre 3" hidden="0"/>
          <p:cNvSpPr txBox="1">
            <a:spLocks noGrp="1"/>
          </p:cNvSpPr>
          <p:nvPr isPhoto="0" userDrawn="0">
            <p:ph type="title" hasCustomPrompt="0"/>
          </p:nvPr>
        </p:nvSpPr>
        <p:spPr bwMode="auto">
          <a:xfrm>
            <a:off x="543565" y="36357"/>
            <a:ext cx="8456394" cy="975165"/>
          </a:xfrm>
          <a:prstGeom prst="rect">
            <a:avLst/>
          </a:prstGeom>
          <a:noFill/>
          <a:ln>
            <a:noFill/>
          </a:ln>
          <a:effectLst/>
        </p:spPr>
        <p:txBody>
          <a:bodyPr lIns="0" tIns="0" rIns="0" bIns="0" anchor="ctr"/>
          <a:lstStyle/>
          <a:p>
            <a:pPr marL="0" marR="0" indent="0" algn="ctr">
              <a:lnSpc>
                <a:spcPct val="100000"/>
              </a:lnSpc>
              <a:spcBef>
                <a:spcPts val="0"/>
              </a:spcBef>
              <a:spcAft>
                <a:spcPts val="0"/>
              </a:spcAft>
              <a:defRPr/>
            </a:pPr>
            <a:r>
              <a:rPr lang="fr-FR" sz="4400" u="none" strike="noStrike">
                <a:solidFill>
                  <a:schemeClr val="accent6"/>
                </a:solidFill>
                <a:latin typeface="Arial"/>
                <a:cs typeface="Arial"/>
              </a:rPr>
              <a:t>Answers</a:t>
            </a:r>
            <a:endParaRPr>
              <a:solidFill>
                <a:schemeClr val="accent6"/>
              </a:solidFill>
            </a:endParaRPr>
          </a:p>
        </p:txBody>
      </p:sp>
      <p:sp>
        <p:nvSpPr>
          <p:cNvPr id="4" name="Titre 4" hidden="0"/>
          <p:cNvSpPr txBox="1">
            <a:spLocks noGrp="1"/>
          </p:cNvSpPr>
          <p:nvPr isPhoto="0" userDrawn="0">
            <p:ph type="title" hasCustomPrompt="0"/>
          </p:nvPr>
        </p:nvSpPr>
        <p:spPr bwMode="auto">
          <a:xfrm>
            <a:off x="935063" y="1679684"/>
            <a:ext cx="2592288" cy="379416"/>
          </a:xfrm>
          <a:prstGeom prst="rect">
            <a:avLst/>
          </a:prstGeom>
          <a:noFill/>
          <a:ln>
            <a:noFill/>
          </a:ln>
          <a:effectLst/>
        </p:spPr>
        <p:txBody>
          <a:bodyPr lIns="0" tIns="0" rIns="0" bIns="0" anchor="t"/>
          <a:lstStyle/>
          <a:p>
            <a:pPr marL="0" marR="0" indent="0" algn="l">
              <a:lnSpc>
                <a:spcPct val="100000"/>
              </a:lnSpc>
              <a:spcBef>
                <a:spcPts val="0"/>
              </a:spcBef>
              <a:spcAft>
                <a:spcPts val="201"/>
              </a:spcAft>
              <a:defRPr/>
            </a:pPr>
            <a:r>
              <a:rPr lang="en-US" sz="1800" u="none" strike="noStrike">
                <a:solidFill>
                  <a:schemeClr val="tx2"/>
                </a:solidFill>
                <a:latin typeface="Arial"/>
                <a:cs typeface="Arial"/>
              </a:rPr>
              <a:t>Exercise 1 : </a:t>
            </a:r>
            <a:r>
              <a:rPr lang="en-US" sz="1800" u="none" strike="noStrike">
                <a:solidFill>
                  <a:schemeClr val="tx1"/>
                </a:solidFill>
                <a:latin typeface="Arial"/>
                <a:cs typeface="Arial"/>
              </a:rPr>
              <a:t>send “SOS”</a:t>
            </a:r>
            <a:br>
              <a:rPr strike="noStrike"/>
            </a:br>
            <a:br>
              <a:rPr strike="noStrike"/>
            </a:br>
            <a:br>
              <a:rPr strike="noStrike"/>
            </a:br>
            <a:endParaRPr/>
          </a:p>
        </p:txBody>
      </p:sp>
      <p:pic>
        <p:nvPicPr>
          <p:cNvPr id="5" name="Image 6" hidden="0"/>
          <p:cNvPicPr/>
          <p:nvPr isPhoto="0" userDrawn="0"/>
        </p:nvPicPr>
        <p:blipFill>
          <a:blip r:embed="rId3"/>
          <a:stretch/>
        </p:blipFill>
        <p:spPr bwMode="auto">
          <a:xfrm>
            <a:off x="1448978" y="2132186"/>
            <a:ext cx="2026083" cy="2681562"/>
          </a:xfrm>
          <a:prstGeom prst="rect">
            <a:avLst/>
          </a:prstGeom>
          <a:ln>
            <a:noFill/>
          </a:ln>
          <a:effectLst/>
        </p:spPr>
      </p:pic>
      <p:pic>
        <p:nvPicPr>
          <p:cNvPr id="6" name="Image 10" hidden="0"/>
          <p:cNvPicPr/>
          <p:nvPr isPhoto="0" userDrawn="0"/>
        </p:nvPicPr>
        <p:blipFill>
          <a:blip r:embed="rId4"/>
          <a:stretch/>
        </p:blipFill>
        <p:spPr bwMode="auto">
          <a:xfrm>
            <a:off x="4639546" y="2394984"/>
            <a:ext cx="3421224" cy="1286558"/>
          </a:xfrm>
          <a:prstGeom prst="rect">
            <a:avLst/>
          </a:prstGeom>
          <a:ln>
            <a:noFill/>
          </a:ln>
          <a:effectLst/>
        </p:spPr>
      </p:pic>
      <p:sp>
        <p:nvSpPr>
          <p:cNvPr id="7" name="Titre 4" hidden="0"/>
          <p:cNvSpPr txBox="1">
            <a:spLocks noGrp="1"/>
          </p:cNvSpPr>
          <p:nvPr isPhoto="0" userDrawn="0"/>
        </p:nvSpPr>
        <p:spPr bwMode="auto">
          <a:xfrm>
            <a:off x="4639546" y="3858592"/>
            <a:ext cx="3934552" cy="633920"/>
          </a:xfrm>
          <a:prstGeom prst="rect">
            <a:avLst/>
          </a:prstGeom>
          <a:noFill/>
          <a:ln>
            <a:noFill/>
          </a:ln>
          <a:effectLst/>
        </p:spPr>
        <p:txBody>
          <a:bodyPr lIns="0" tIns="0" rIns="0" bIns="0" anchor="t"/>
          <a:lstStyle/>
          <a:p>
            <a:pPr marL="0" marR="0" indent="0" algn="l">
              <a:lnSpc>
                <a:spcPct val="100000"/>
              </a:lnSpc>
              <a:spcBef>
                <a:spcPts val="0"/>
              </a:spcBef>
              <a:spcAft>
                <a:spcPts val="201"/>
              </a:spcAft>
              <a:defRPr/>
            </a:pPr>
            <a:r>
              <a:rPr lang="pt-BR" sz="1800" u="none" strike="noStrike">
                <a:solidFill>
                  <a:schemeClr val="tx1"/>
                </a:solidFill>
                <a:latin typeface="Arial"/>
                <a:cs typeface="Arial"/>
              </a:rPr>
              <a:t>Exercise 3 : Decode with Pigpen code</a:t>
            </a:r>
            <a:br>
              <a:rPr strike="noStrike">
                <a:solidFill>
                  <a:schemeClr val="tx1"/>
                </a:solidFill>
              </a:rPr>
            </a:br>
            <a:r>
              <a:rPr lang="pt-BR" sz="1800" u="none" strike="noStrike">
                <a:solidFill>
                  <a:schemeClr val="tx1"/>
                </a:solidFill>
                <a:highlight>
                  <a:srgbClr val="FFFF00"/>
                </a:highlight>
                <a:latin typeface="Arial"/>
                <a:cs typeface="Arial"/>
              </a:rPr>
              <a:t>“Meeting point at ...”</a:t>
            </a:r>
            <a:br>
              <a:rPr strike="noStrike"/>
            </a:br>
            <a:br>
              <a:rPr strike="noStrike"/>
            </a:br>
            <a:endParaRPr/>
          </a:p>
        </p:txBody>
      </p:sp>
      <p:pic>
        <p:nvPicPr>
          <p:cNvPr id="9" name="Image 8" hidden="0"/>
          <p:cNvPicPr/>
          <p:nvPr isPhoto="0" userDrawn="0"/>
        </p:nvPicPr>
        <p:blipFill>
          <a:blip r:embed="rId5">
            <a:alphaModFix/>
          </a:blip>
          <a:srcRect l="0" t="22095" r="7278" b="0"/>
          <a:stretch/>
        </p:blipFill>
        <p:spPr bwMode="auto">
          <a:xfrm>
            <a:off x="7919839" y="0"/>
            <a:ext cx="2159199" cy="1667773"/>
          </a:xfrm>
          <a:prstGeom prst="rect">
            <a:avLst/>
          </a:prstGeom>
          <a:ln>
            <a:noFill/>
          </a:ln>
          <a:effectLst/>
        </p:spPr>
      </p:pic>
      <p:sp>
        <p:nvSpPr>
          <p:cNvPr id="10" name="Titre 4" hidden="0"/>
          <p:cNvSpPr txBox="1"/>
          <p:nvPr isPhoto="0" userDrawn="0"/>
        </p:nvSpPr>
        <p:spPr bwMode="auto">
          <a:xfrm>
            <a:off x="905063" y="1123219"/>
            <a:ext cx="3887888" cy="379415"/>
          </a:xfrm>
          <a:prstGeom prst="rect">
            <a:avLst/>
          </a:prstGeom>
          <a:noFill/>
          <a:ln>
            <a:noFill/>
          </a:ln>
          <a:effectLst/>
        </p:spPr>
        <p:txBody>
          <a:bodyPr lIns="0" tIns="0" rIns="0" bIns="0" anchor="t"/>
          <a:lstStyle/>
          <a:p>
            <a:pPr algn="l">
              <a:lnSpc>
                <a:spcPct val="150000"/>
              </a:lnSpc>
              <a:spcAft>
                <a:spcPts val="600"/>
              </a:spcAft>
              <a:defRPr/>
            </a:pPr>
            <a:r>
              <a:rPr lang="en-US">
                <a:solidFill>
                  <a:schemeClr val="tx2"/>
                </a:solidFill>
                <a:latin typeface="Arial"/>
                <a:cs typeface="Arial"/>
              </a:rPr>
              <a:t>Quiz</a:t>
            </a:r>
            <a:r>
              <a:rPr lang="en-US">
                <a:solidFill>
                  <a:schemeClr val="tx1"/>
                </a:solidFill>
                <a:latin typeface="Arial"/>
                <a:cs typeface="Arial"/>
              </a:rPr>
              <a:t> : 1)b - 2)a - 3)b - 4)c - 5)a - 6)b</a:t>
            </a:r>
            <a:br>
              <a:rPr lang="en-US"/>
            </a:br>
            <a:br>
              <a:rPr lang="en-US"/>
            </a:br>
            <a:br>
              <a:rPr lang="en-US"/>
            </a:br>
            <a:endParaRPr lang="en-US"/>
          </a:p>
        </p:txBody>
      </p:sp>
      <p:sp>
        <p:nvSpPr>
          <p:cNvPr id="11" name="Titre 4" hidden="0"/>
          <p:cNvSpPr txBox="1"/>
          <p:nvPr isPhoto="0" userDrawn="0"/>
        </p:nvSpPr>
        <p:spPr bwMode="auto">
          <a:xfrm>
            <a:off x="4823495" y="1903871"/>
            <a:ext cx="2740036" cy="379416"/>
          </a:xfrm>
          <a:prstGeom prst="rect">
            <a:avLst/>
          </a:prstGeom>
          <a:noFill/>
          <a:ln>
            <a:noFill/>
          </a:ln>
          <a:effectLst/>
        </p:spPr>
        <p:txBody>
          <a:bodyPr lIns="0" tIns="0" rIns="0" bIns="0" anchor="t"/>
          <a:lstStyle/>
          <a:p>
            <a:pPr algn="l">
              <a:spcAft>
                <a:spcPts val="201"/>
              </a:spcAft>
              <a:defRPr/>
            </a:pPr>
            <a:r>
              <a:rPr lang="pt-BR">
                <a:solidFill>
                  <a:schemeClr val="tx2"/>
                </a:solidFill>
                <a:latin typeface="Arial"/>
                <a:cs typeface="Arial"/>
              </a:rPr>
              <a:t>Exercise 2 : </a:t>
            </a:r>
            <a:r>
              <a:rPr lang="pt-BR">
                <a:solidFill>
                  <a:schemeClr val="tx1"/>
                </a:solidFill>
                <a:latin typeface="Arial"/>
                <a:cs typeface="Arial"/>
              </a:rPr>
              <a:t>Receive data</a:t>
            </a:r>
            <a:br>
              <a:rPr lang="pt-BR"/>
            </a:br>
            <a:br>
              <a:rPr lang="pt-BR"/>
            </a:br>
            <a:br>
              <a:rPr lang="pt-BR"/>
            </a:br>
            <a:endParaRPr lang="pt-B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Slide30">
    <p:bg>
      <p:bgPr shadeToTitle="0">
        <a:gradFill>
          <a:gsLst>
            <a:gs pos="0">
              <a:srgbClr val="66FFFF"/>
            </a:gs>
            <a:gs pos="100000">
              <a:srgbClr val="006666">
                <a:alpha val="100000"/>
              </a:srgbClr>
            </a:gs>
          </a:gsLst>
          <a:lin ang="15300000" scaled="1"/>
        </a:gradFill>
      </p:bgPr>
    </p:bg>
    <p:spTree>
      <p:nvGrpSpPr>
        <p:cNvPr id="1" name="" hidden="0"/>
        <p:cNvGrpSpPr/>
        <p:nvPr isPhoto="0" userDrawn="0"/>
      </p:nvGrpSpPr>
      <p:grpSpPr bwMode="auto">
        <a:xfrm>
          <a:off x="0" y="0"/>
          <a:ext cx="0" cy="0"/>
          <a:chOff x="0" y="0"/>
          <a:chExt cx="0" cy="0"/>
        </a:xfrm>
      </p:grpSpPr>
      <p:pic>
        <p:nvPicPr>
          <p:cNvPr id="2" name="Image 2" hidden="0"/>
          <p:cNvPicPr/>
          <p:nvPr isPhoto="0" userDrawn="0"/>
        </p:nvPicPr>
        <p:blipFill>
          <a:blip r:embed="rId2">
            <a:alphaModFix/>
          </a:blip>
          <a:stretch/>
        </p:blipFill>
        <p:spPr bwMode="auto">
          <a:xfrm>
            <a:off x="0" y="5136876"/>
            <a:ext cx="10079365" cy="533486"/>
          </a:xfrm>
          <a:prstGeom prst="rect">
            <a:avLst/>
          </a:prstGeom>
          <a:ln>
            <a:noFill/>
          </a:ln>
          <a:effectLst/>
        </p:spPr>
      </p:pic>
      <p:sp>
        <p:nvSpPr>
          <p:cNvPr id="4" name="Titre 3" hidden="0"/>
          <p:cNvSpPr txBox="1">
            <a:spLocks noGrp="1"/>
          </p:cNvSpPr>
          <p:nvPr isPhoto="0" userDrawn="0">
            <p:ph type="title" hasCustomPrompt="0"/>
          </p:nvPr>
        </p:nvSpPr>
        <p:spPr bwMode="auto">
          <a:xfrm>
            <a:off x="543565" y="36357"/>
            <a:ext cx="4496116" cy="1259560"/>
          </a:xfrm>
          <a:prstGeom prst="rect">
            <a:avLst/>
          </a:prstGeom>
          <a:noFill/>
          <a:ln>
            <a:noFill/>
          </a:ln>
          <a:effectLst/>
        </p:spPr>
        <p:txBody>
          <a:bodyPr lIns="0" tIns="0" rIns="0" bIns="0" anchor="ctr"/>
          <a:lstStyle/>
          <a:p>
            <a:pPr marL="0" marR="0" indent="0" algn="l">
              <a:lnSpc>
                <a:spcPct val="100000"/>
              </a:lnSpc>
              <a:spcBef>
                <a:spcPts val="0"/>
              </a:spcBef>
              <a:spcAft>
                <a:spcPts val="0"/>
              </a:spcAft>
              <a:defRPr/>
            </a:pPr>
            <a:r>
              <a:rPr lang="fr-FR" sz="4400" u="none" strike="noStrike">
                <a:solidFill>
                  <a:srgbClr val="FFFFFF"/>
                </a:solidFill>
                <a:highlight>
                  <a:srgbClr val="729FCF"/>
                </a:highlight>
                <a:latin typeface="Arial"/>
                <a:cs typeface="Arial"/>
              </a:rPr>
              <a:t>Teacher info :</a:t>
            </a:r>
            <a:endParaRPr/>
          </a:p>
        </p:txBody>
      </p:sp>
      <p:sp>
        <p:nvSpPr>
          <p:cNvPr id="5" name="Titre 4" hidden="0"/>
          <p:cNvSpPr txBox="1">
            <a:spLocks noGrp="1"/>
          </p:cNvSpPr>
          <p:nvPr isPhoto="0" userDrawn="0">
            <p:ph type="title" hasCustomPrompt="0"/>
          </p:nvPr>
        </p:nvSpPr>
        <p:spPr bwMode="auto">
          <a:xfrm>
            <a:off x="565164" y="1295918"/>
            <a:ext cx="8391071" cy="3599773"/>
          </a:xfrm>
          <a:prstGeom prst="rect">
            <a:avLst/>
          </a:prstGeom>
          <a:noFill/>
          <a:ln>
            <a:noFill/>
          </a:ln>
          <a:effectLst/>
        </p:spPr>
        <p:txBody>
          <a:bodyPr lIns="0" tIns="0" rIns="0" bIns="0" anchor="t"/>
          <a:lstStyle/>
          <a:p>
            <a:pPr marL="0" marR="0" indent="0" algn="l">
              <a:lnSpc>
                <a:spcPct val="100000"/>
              </a:lnSpc>
              <a:spcBef>
                <a:spcPts val="0"/>
              </a:spcBef>
              <a:spcAft>
                <a:spcPts val="0"/>
              </a:spcAft>
              <a:defRPr/>
            </a:pPr>
            <a:r>
              <a:rPr lang="fr-FR" sz="2000" u="none" strike="noStrike">
                <a:solidFill>
                  <a:schemeClr val="tx1"/>
                </a:solidFill>
                <a:latin typeface="Arial"/>
                <a:cs typeface="Arial"/>
              </a:rPr>
              <a:t>The </a:t>
            </a:r>
            <a:r>
              <a:rPr lang="fr-FR" sz="2000" u="none" strike="noStrike">
                <a:solidFill>
                  <a:schemeClr val="tx1"/>
                </a:solidFill>
                <a:latin typeface="Arial"/>
                <a:cs typeface="Arial"/>
              </a:rPr>
              <a:t>aim</a:t>
            </a:r>
            <a:r>
              <a:rPr lang="fr-FR" sz="2000" u="none" strike="noStrike">
                <a:solidFill>
                  <a:schemeClr val="tx1"/>
                </a:solidFill>
                <a:latin typeface="Arial"/>
                <a:cs typeface="Arial"/>
              </a:rPr>
              <a:t> of </a:t>
            </a:r>
            <a:r>
              <a:rPr lang="fr-FR" sz="2000" u="none" strike="noStrike">
                <a:solidFill>
                  <a:schemeClr val="tx1"/>
                </a:solidFill>
                <a:latin typeface="Arial"/>
                <a:cs typeface="Arial"/>
              </a:rPr>
              <a:t>this</a:t>
            </a:r>
            <a:r>
              <a:rPr lang="fr-FR" sz="2000" u="none" strike="noStrike">
                <a:solidFill>
                  <a:schemeClr val="tx1"/>
                </a:solidFill>
                <a:latin typeface="Arial"/>
                <a:cs typeface="Arial"/>
              </a:rPr>
              <a:t> session </a:t>
            </a:r>
            <a:r>
              <a:rPr lang="fr-FR" sz="2000" u="none" strike="noStrike">
                <a:solidFill>
                  <a:schemeClr val="tx1"/>
                </a:solidFill>
                <a:latin typeface="Arial"/>
                <a:cs typeface="Arial"/>
              </a:rPr>
              <a:t>is</a:t>
            </a:r>
            <a:r>
              <a:rPr lang="fr-FR" sz="2000" u="none" strike="noStrike">
                <a:solidFill>
                  <a:schemeClr val="tx1"/>
                </a:solidFill>
                <a:latin typeface="Arial"/>
                <a:cs typeface="Arial"/>
              </a:rPr>
              <a:t> </a:t>
            </a:r>
            <a:r>
              <a:rPr lang="fr-FR" sz="2000" u="none" strike="noStrike">
                <a:solidFill>
                  <a:schemeClr val="tx1"/>
                </a:solidFill>
                <a:latin typeface="Arial"/>
                <a:cs typeface="Arial"/>
              </a:rPr>
              <a:t>discovery</a:t>
            </a:r>
            <a:r>
              <a:rPr lang="fr-FR" sz="2000" u="none" strike="noStrike">
                <a:solidFill>
                  <a:schemeClr val="tx1"/>
                </a:solidFill>
                <a:latin typeface="Arial"/>
                <a:cs typeface="Arial"/>
              </a:rPr>
              <a:t> the radio </a:t>
            </a:r>
            <a:r>
              <a:rPr lang="fr-FR" sz="2000" u="none" strike="noStrike">
                <a:solidFill>
                  <a:schemeClr val="tx1"/>
                </a:solidFill>
                <a:latin typeface="Arial"/>
                <a:cs typeface="Arial"/>
              </a:rPr>
              <a:t>emission</a:t>
            </a:r>
            <a:r>
              <a:rPr lang="fr-FR" sz="2000" u="none" strike="noStrike">
                <a:solidFill>
                  <a:schemeClr val="tx1"/>
                </a:solidFill>
                <a:latin typeface="Arial"/>
                <a:cs typeface="Arial"/>
              </a:rPr>
              <a:t> and </a:t>
            </a:r>
            <a:r>
              <a:rPr lang="fr-FR" sz="2000" u="none" strike="noStrike">
                <a:solidFill>
                  <a:schemeClr val="tx1"/>
                </a:solidFill>
                <a:latin typeface="Arial"/>
                <a:cs typeface="Arial"/>
              </a:rPr>
              <a:t>understand</a:t>
            </a:r>
            <a:r>
              <a:rPr lang="fr-FR" sz="2000" u="none" strike="noStrike">
                <a:solidFill>
                  <a:schemeClr val="tx1"/>
                </a:solidFill>
                <a:latin typeface="Arial"/>
                <a:cs typeface="Arial"/>
              </a:rPr>
              <a:t> how </a:t>
            </a:r>
            <a:r>
              <a:rPr lang="fr-FR" sz="2000" u="none" strike="noStrike">
                <a:solidFill>
                  <a:schemeClr val="tx1"/>
                </a:solidFill>
                <a:latin typeface="Arial"/>
                <a:cs typeface="Arial"/>
              </a:rPr>
              <a:t>it</a:t>
            </a:r>
            <a:r>
              <a:rPr lang="fr-FR" sz="2000" u="none" strike="noStrike">
                <a:solidFill>
                  <a:schemeClr val="tx1"/>
                </a:solidFill>
                <a:latin typeface="Arial"/>
                <a:cs typeface="Arial"/>
              </a:rPr>
              <a:t> </a:t>
            </a:r>
            <a:r>
              <a:rPr lang="fr-FR" sz="2000" u="none" strike="noStrike">
                <a:solidFill>
                  <a:schemeClr val="tx1"/>
                </a:solidFill>
                <a:latin typeface="Arial"/>
                <a:cs typeface="Arial"/>
              </a:rPr>
              <a:t>work</a:t>
            </a:r>
            <a:r>
              <a:rPr lang="fr-FR" sz="2000" u="none" strike="noStrike">
                <a:solidFill>
                  <a:schemeClr val="tx1"/>
                </a:solidFill>
                <a:latin typeface="Arial"/>
                <a:cs typeface="Arial"/>
              </a:rPr>
              <a:t> by </a:t>
            </a:r>
            <a:r>
              <a:rPr lang="fr-FR" sz="2000" u="none" strike="noStrike">
                <a:solidFill>
                  <a:schemeClr val="tx1"/>
                </a:solidFill>
                <a:latin typeface="Arial"/>
                <a:cs typeface="Arial"/>
              </a:rPr>
              <a:t>appliance</a:t>
            </a:r>
            <a:r>
              <a:rPr lang="fr-FR" sz="2000" u="none" strike="noStrike">
                <a:solidFill>
                  <a:schemeClr val="tx1"/>
                </a:solidFill>
                <a:latin typeface="Arial"/>
                <a:cs typeface="Arial"/>
              </a:rPr>
              <a:t> in </a:t>
            </a:r>
            <a:r>
              <a:rPr lang="fr-FR" sz="2000" u="none" strike="noStrike">
                <a:solidFill>
                  <a:schemeClr val="tx1"/>
                </a:solidFill>
                <a:latin typeface="Arial"/>
                <a:cs typeface="Arial"/>
              </a:rPr>
              <a:t>Maqueen</a:t>
            </a:r>
            <a:r>
              <a:rPr lang="fr-FR" sz="2000" u="none" strike="noStrike">
                <a:solidFill>
                  <a:schemeClr val="tx1"/>
                </a:solidFill>
                <a:latin typeface="Arial"/>
                <a:cs typeface="Arial"/>
              </a:rPr>
              <a:t>+ robot.</a:t>
            </a:r>
            <a:br>
              <a:rPr strike="noStrike">
                <a:solidFill>
                  <a:schemeClr val="tx1"/>
                </a:solidFill>
              </a:rPr>
            </a:br>
            <a:br>
              <a:rPr strike="noStrike">
                <a:solidFill>
                  <a:schemeClr val="tx1"/>
                </a:solidFill>
              </a:rPr>
            </a:br>
            <a:r>
              <a:rPr lang="en-US" sz="2000" u="none" strike="noStrike">
                <a:solidFill>
                  <a:schemeClr val="tx1"/>
                </a:solidFill>
                <a:latin typeface="Arial"/>
                <a:cs typeface="Arial"/>
              </a:rPr>
              <a:t>In this session, the goal of the students is to get the direction to follow by communicating in broadcast.</a:t>
            </a:r>
            <a:br>
              <a:rPr strike="noStrike">
                <a:solidFill>
                  <a:schemeClr val="tx1"/>
                </a:solidFill>
              </a:rPr>
            </a:br>
            <a:r>
              <a:rPr lang="en-US" sz="2000" u="none" strike="noStrike">
                <a:solidFill>
                  <a:schemeClr val="tx1"/>
                </a:solidFill>
                <a:latin typeface="Arial"/>
                <a:cs typeface="Arial"/>
              </a:rPr>
              <a:t>This direction will be given by the teacher's robot, continuously sending this direction. So, the teacher has to put this program in the robot :</a:t>
            </a:r>
            <a:br>
              <a:rPr strike="noStrike">
                <a:solidFill>
                  <a:schemeClr val="tx1"/>
                </a:solidFill>
              </a:rPr>
            </a:br>
            <a:br>
              <a:rPr strike="noStrike">
                <a:solidFill>
                  <a:schemeClr val="tx1"/>
                </a:solidFill>
              </a:rPr>
            </a:br>
            <a:r>
              <a:rPr lang="en-US" sz="2000" u="none" strike="noStrike">
                <a:solidFill>
                  <a:schemeClr val="tx1"/>
                </a:solidFill>
                <a:highlight>
                  <a:srgbClr val="FFFF00"/>
                </a:highlight>
                <a:latin typeface="Arial"/>
                <a:cs typeface="Arial"/>
              </a:rPr>
              <a:t>Meeting point at …. ? (to be completed with the story)</a:t>
            </a:r>
            <a:br>
              <a:rPr strike="noStrike"/>
            </a:br>
            <a:br>
              <a:rPr strike="noStrike"/>
            </a:br>
            <a:endParaRPr/>
          </a:p>
        </p:txBody>
      </p:sp>
      <p:pic>
        <p:nvPicPr>
          <p:cNvPr id="6" name="Image 5" hidden="0"/>
          <p:cNvPicPr/>
          <p:nvPr isPhoto="0" userDrawn="0"/>
        </p:nvPicPr>
        <p:blipFill>
          <a:blip r:embed="rId3">
            <a:alphaModFix/>
          </a:blip>
          <a:srcRect l="0" t="22095" r="7278" b="0"/>
          <a:stretch/>
        </p:blipFill>
        <p:spPr bwMode="auto">
          <a:xfrm>
            <a:off x="7919839" y="0"/>
            <a:ext cx="2159199" cy="1667773"/>
          </a:xfrm>
          <a:prstGeom prst="rect">
            <a:avLst/>
          </a:prstGeom>
          <a:ln>
            <a:noFill/>
          </a:ln>
          <a:effectLst/>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gradFill>
          <a:gsLst>
            <a:gs pos="0">
              <a:srgbClr val="66FFFF"/>
            </a:gs>
            <a:gs pos="100000">
              <a:srgbClr val="006666">
                <a:alpha val="100000"/>
              </a:srgbClr>
            </a:gs>
          </a:gsLst>
          <a:lin ang="15300000" scaled="1"/>
        </a:gradFill>
      </p:bgPr>
    </p:bg>
    <p:spTree>
      <p:nvGrpSpPr>
        <p:cNvPr id="1" name="" hidden="0"/>
        <p:cNvGrpSpPr/>
        <p:nvPr isPhoto="0" userDrawn="0"/>
      </p:nvGrpSpPr>
      <p:grpSpPr bwMode="auto">
        <a:xfrm>
          <a:off x="0" y="0"/>
          <a:ext cx="0" cy="0"/>
          <a:chOff x="0" y="0"/>
          <a:chExt cx="0" cy="0"/>
        </a:xfrm>
      </p:grpSpPr>
      <p:pic>
        <p:nvPicPr>
          <p:cNvPr id="2" name="Image 2" hidden="0"/>
          <p:cNvPicPr/>
          <p:nvPr isPhoto="0" userDrawn="0"/>
        </p:nvPicPr>
        <p:blipFill>
          <a:blip r:embed="rId2">
            <a:alphaModFix/>
          </a:blip>
          <a:stretch/>
        </p:blipFill>
        <p:spPr bwMode="auto">
          <a:xfrm>
            <a:off x="0" y="5136876"/>
            <a:ext cx="10079365" cy="533486"/>
          </a:xfrm>
          <a:prstGeom prst="rect">
            <a:avLst/>
          </a:prstGeom>
          <a:ln>
            <a:noFill/>
          </a:ln>
          <a:effectLst/>
        </p:spPr>
      </p:pic>
      <p:pic>
        <p:nvPicPr>
          <p:cNvPr id="9" name="Image 8" hidden="0"/>
          <p:cNvPicPr/>
          <p:nvPr isPhoto="0" userDrawn="0"/>
        </p:nvPicPr>
        <p:blipFill>
          <a:blip r:embed="rId3">
            <a:alphaModFix/>
          </a:blip>
          <a:srcRect l="0" t="22095" r="7278" b="0"/>
          <a:stretch/>
        </p:blipFill>
        <p:spPr bwMode="auto">
          <a:xfrm>
            <a:off x="8423895" y="-42651"/>
            <a:ext cx="1655143" cy="1178297"/>
          </a:xfrm>
          <a:prstGeom prst="rect">
            <a:avLst/>
          </a:prstGeom>
          <a:ln>
            <a:noFill/>
          </a:ln>
          <a:effectLst/>
        </p:spPr>
      </p:pic>
      <p:sp>
        <p:nvSpPr>
          <p:cNvPr id="10" name="Titre 4" hidden="0"/>
          <p:cNvSpPr txBox="1"/>
          <p:nvPr isPhoto="0" userDrawn="0"/>
        </p:nvSpPr>
        <p:spPr bwMode="auto">
          <a:xfrm>
            <a:off x="214983" y="1034281"/>
            <a:ext cx="4346068" cy="3960440"/>
          </a:xfrm>
          <a:prstGeom prst="rect">
            <a:avLst/>
          </a:prstGeom>
          <a:noFill/>
          <a:ln>
            <a:noFill/>
          </a:ln>
          <a:effectLst/>
        </p:spPr>
        <p:txBody>
          <a:bodyPr lIns="0" tIns="0" rIns="0" bIns="0" anchor="t"/>
          <a:lstStyle/>
          <a:p>
            <a:pPr marL="342900" indent="-342900" algn="l">
              <a:buAutoNum type="arabicParenR"/>
              <a:defRPr/>
            </a:pPr>
            <a:r>
              <a:rPr lang="en-US" sz="1600">
                <a:solidFill>
                  <a:schemeClr val="tx2"/>
                </a:solidFill>
                <a:latin typeface="Arial"/>
                <a:cs typeface="Arial"/>
              </a:rPr>
              <a:t>What does this block correspond to ?</a:t>
            </a:r>
            <a:br>
              <a:rPr lang="en-US" sz="1600">
                <a:solidFill>
                  <a:schemeClr val="tx2"/>
                </a:solidFill>
                <a:latin typeface="Arial"/>
                <a:cs typeface="Arial"/>
              </a:rPr>
            </a:br>
            <a:r>
              <a:rPr lang="en-US" sz="1600">
                <a:solidFill>
                  <a:schemeClr val="tx2"/>
                </a:solidFill>
                <a:latin typeface="Arial"/>
                <a:cs typeface="Arial"/>
              </a:rPr>
              <a:t>      </a:t>
            </a:r>
            <a:endParaRPr/>
          </a:p>
          <a:p>
            <a:pPr algn="l">
              <a:defRPr/>
            </a:pPr>
            <a:r>
              <a:rPr lang="en-US" sz="1600">
                <a:solidFill>
                  <a:schemeClr val="tx2"/>
                </a:solidFill>
                <a:latin typeface="Arial"/>
                <a:cs typeface="Arial"/>
              </a:rPr>
              <a:t>      </a:t>
            </a:r>
            <a:r>
              <a:rPr lang="en-US" sz="1600">
                <a:solidFill>
                  <a:schemeClr val="tx1"/>
                </a:solidFill>
                <a:latin typeface="Arial"/>
                <a:cs typeface="Arial"/>
              </a:rPr>
              <a:t>a) var = 3</a:t>
            </a:r>
            <a:br>
              <a:rPr lang="en-US" sz="1600">
                <a:solidFill>
                  <a:schemeClr val="tx1"/>
                </a:solidFill>
                <a:latin typeface="Arial"/>
                <a:cs typeface="Arial"/>
              </a:rPr>
            </a:br>
            <a:r>
              <a:rPr lang="en-US" sz="1600">
                <a:solidFill>
                  <a:schemeClr val="tx1"/>
                </a:solidFill>
                <a:latin typeface="Arial"/>
                <a:cs typeface="Arial"/>
              </a:rPr>
              <a:t>      b) var = var + 3</a:t>
            </a:r>
            <a:br>
              <a:rPr lang="en-US" sz="1600">
                <a:solidFill>
                  <a:schemeClr val="tx1"/>
                </a:solidFill>
              </a:rPr>
            </a:br>
            <a:r>
              <a:rPr lang="en-US" sz="1600">
                <a:solidFill>
                  <a:schemeClr val="tx1"/>
                </a:solidFill>
              </a:rPr>
              <a:t>      c) display 3</a:t>
            </a:r>
            <a:br>
              <a:rPr lang="en-US" sz="1600"/>
            </a:br>
            <a:br>
              <a:rPr lang="en-US" sz="1600"/>
            </a:br>
            <a:r>
              <a:rPr lang="en-US" sz="1600">
                <a:solidFill>
                  <a:schemeClr val="tx2"/>
                </a:solidFill>
                <a:latin typeface="Arial"/>
                <a:cs typeface="Arial"/>
              </a:rPr>
              <a:t>2) What is not a logical operator ?</a:t>
            </a:r>
            <a:br>
              <a:rPr lang="en-US" sz="1600">
                <a:solidFill>
                  <a:schemeClr val="tx2"/>
                </a:solidFill>
                <a:latin typeface="Arial"/>
                <a:cs typeface="Arial"/>
              </a:rPr>
            </a:br>
            <a:r>
              <a:rPr lang="en-US" sz="1600">
                <a:solidFill>
                  <a:schemeClr val="tx2"/>
                </a:solidFill>
                <a:latin typeface="Arial"/>
                <a:cs typeface="Arial"/>
              </a:rPr>
              <a:t>      </a:t>
            </a:r>
            <a:r>
              <a:rPr lang="en-US" sz="1600">
                <a:solidFill>
                  <a:schemeClr val="tx1"/>
                </a:solidFill>
                <a:latin typeface="Arial"/>
                <a:cs typeface="Arial"/>
              </a:rPr>
              <a:t>a) +</a:t>
            </a:r>
            <a:endParaRPr/>
          </a:p>
          <a:p>
            <a:pPr algn="l">
              <a:defRPr/>
            </a:pPr>
            <a:r>
              <a:rPr lang="en-US" sz="1600">
                <a:solidFill>
                  <a:schemeClr val="tx1"/>
                </a:solidFill>
                <a:latin typeface="Arial"/>
                <a:cs typeface="Arial"/>
              </a:rPr>
              <a:t>      b) &lt;</a:t>
            </a:r>
            <a:br>
              <a:rPr lang="en-US" sz="1600">
                <a:solidFill>
                  <a:schemeClr val="tx1"/>
                </a:solidFill>
              </a:rPr>
            </a:br>
            <a:r>
              <a:rPr lang="en-US" sz="1600">
                <a:solidFill>
                  <a:schemeClr val="tx1"/>
                </a:solidFill>
              </a:rPr>
              <a:t>      c) and</a:t>
            </a:r>
            <a:br>
              <a:rPr lang="en-US" sz="1600"/>
            </a:br>
            <a:br>
              <a:rPr lang="en-US" sz="1600"/>
            </a:br>
            <a:r>
              <a:rPr lang="en-US" sz="1600">
                <a:solidFill>
                  <a:schemeClr val="tx2"/>
                </a:solidFill>
                <a:latin typeface="Arial"/>
                <a:cs typeface="Arial"/>
              </a:rPr>
              <a:t>3) What does a while loop absolutely need ?</a:t>
            </a:r>
            <a:br>
              <a:rPr lang="en-US" sz="1600">
                <a:solidFill>
                  <a:schemeClr val="tx2"/>
                </a:solidFill>
                <a:latin typeface="Arial"/>
                <a:cs typeface="Arial"/>
              </a:rPr>
            </a:br>
            <a:r>
              <a:rPr lang="en-US" sz="1600">
                <a:solidFill>
                  <a:schemeClr val="tx2"/>
                </a:solidFill>
                <a:latin typeface="Arial"/>
                <a:cs typeface="Arial"/>
              </a:rPr>
              <a:t>      </a:t>
            </a:r>
            <a:r>
              <a:rPr lang="en-US" sz="1600">
                <a:solidFill>
                  <a:schemeClr val="tx1"/>
                </a:solidFill>
                <a:latin typeface="Arial"/>
                <a:cs typeface="Arial"/>
              </a:rPr>
              <a:t>a) A variable</a:t>
            </a:r>
            <a:br>
              <a:rPr lang="en-US" sz="1600">
                <a:solidFill>
                  <a:schemeClr val="tx1"/>
                </a:solidFill>
                <a:latin typeface="Arial"/>
                <a:cs typeface="Arial"/>
              </a:rPr>
            </a:br>
            <a:r>
              <a:rPr lang="en-US" sz="1600">
                <a:solidFill>
                  <a:schemeClr val="tx1"/>
                </a:solidFill>
                <a:latin typeface="Arial"/>
                <a:cs typeface="Arial"/>
              </a:rPr>
              <a:t>      b) An end loop condition</a:t>
            </a:r>
            <a:br>
              <a:rPr lang="en-US" sz="1600">
                <a:solidFill>
                  <a:schemeClr val="tx1"/>
                </a:solidFill>
              </a:rPr>
            </a:br>
            <a:r>
              <a:rPr lang="en-US" sz="1600">
                <a:solidFill>
                  <a:schemeClr val="tx1"/>
                </a:solidFill>
              </a:rPr>
              <a:t>      c) Nothing</a:t>
            </a:r>
            <a:br>
              <a:rPr lang="en-US"/>
            </a:br>
            <a:br>
              <a:rPr lang="en-US"/>
            </a:br>
            <a:br>
              <a:rPr lang="en-US"/>
            </a:br>
            <a:br>
              <a:rPr lang="en-US"/>
            </a:br>
            <a:endParaRPr lang="en-US"/>
          </a:p>
        </p:txBody>
      </p:sp>
      <p:sp>
        <p:nvSpPr>
          <p:cNvPr id="11" name="Titre 4" hidden="0"/>
          <p:cNvSpPr txBox="1"/>
          <p:nvPr isPhoto="0" userDrawn="0"/>
        </p:nvSpPr>
        <p:spPr bwMode="auto">
          <a:xfrm>
            <a:off x="4369397" y="1034281"/>
            <a:ext cx="5183535" cy="2259510"/>
          </a:xfrm>
          <a:prstGeom prst="rect">
            <a:avLst/>
          </a:prstGeom>
          <a:noFill/>
          <a:ln>
            <a:noFill/>
          </a:ln>
          <a:effectLst/>
        </p:spPr>
        <p:txBody>
          <a:bodyPr lIns="0" tIns="0" rIns="0" bIns="0" anchor="t"/>
          <a:lstStyle/>
          <a:p>
            <a:pPr algn="l">
              <a:defRPr/>
            </a:pPr>
            <a:r>
              <a:rPr lang="en-US" sz="1600">
                <a:solidFill>
                  <a:schemeClr val="tx2"/>
                </a:solidFill>
                <a:latin typeface="Arial"/>
                <a:cs typeface="Arial"/>
              </a:rPr>
              <a:t>4) With which physical parameter the ultrasonic sensor works ?</a:t>
            </a:r>
            <a:br>
              <a:rPr lang="en-US" sz="1600">
                <a:solidFill>
                  <a:schemeClr val="tx2"/>
                </a:solidFill>
                <a:latin typeface="Arial"/>
                <a:cs typeface="Arial"/>
              </a:rPr>
            </a:br>
            <a:r>
              <a:rPr lang="en-US" sz="1600">
                <a:solidFill>
                  <a:schemeClr val="tx2"/>
                </a:solidFill>
                <a:latin typeface="Arial"/>
                <a:cs typeface="Arial"/>
              </a:rPr>
              <a:t>      </a:t>
            </a:r>
            <a:r>
              <a:rPr lang="en-US" sz="1600">
                <a:solidFill>
                  <a:schemeClr val="tx1"/>
                </a:solidFill>
                <a:latin typeface="Arial"/>
                <a:cs typeface="Arial"/>
              </a:rPr>
              <a:t>a) Light</a:t>
            </a:r>
            <a:br>
              <a:rPr lang="en-US" sz="1600">
                <a:solidFill>
                  <a:schemeClr val="tx1"/>
                </a:solidFill>
                <a:latin typeface="Arial"/>
                <a:cs typeface="Arial"/>
              </a:rPr>
            </a:br>
            <a:r>
              <a:rPr lang="en-US" sz="1600">
                <a:solidFill>
                  <a:schemeClr val="tx1"/>
                </a:solidFill>
                <a:latin typeface="Arial"/>
                <a:cs typeface="Arial"/>
              </a:rPr>
              <a:t>      b) Speed</a:t>
            </a:r>
            <a:br>
              <a:rPr lang="en-US" sz="1600">
                <a:solidFill>
                  <a:schemeClr val="tx1"/>
                </a:solidFill>
              </a:rPr>
            </a:br>
            <a:r>
              <a:rPr lang="en-US" sz="1600">
                <a:solidFill>
                  <a:schemeClr val="tx1"/>
                </a:solidFill>
              </a:rPr>
              <a:t>      c) Sound</a:t>
            </a:r>
            <a:br>
              <a:rPr lang="en-US" sz="1600"/>
            </a:br>
            <a:br>
              <a:rPr lang="en-US" sz="1600"/>
            </a:br>
            <a:r>
              <a:rPr lang="en-US" sz="1600">
                <a:solidFill>
                  <a:schemeClr val="tx2"/>
                </a:solidFill>
                <a:latin typeface="Arial"/>
                <a:cs typeface="Arial"/>
              </a:rPr>
              <a:t>5) The line sensor works by infrared ?</a:t>
            </a:r>
            <a:br>
              <a:rPr lang="en-US" sz="1600">
                <a:solidFill>
                  <a:schemeClr val="tx2"/>
                </a:solidFill>
                <a:latin typeface="Arial"/>
                <a:cs typeface="Arial"/>
              </a:rPr>
            </a:br>
            <a:r>
              <a:rPr lang="en-US" sz="1600">
                <a:solidFill>
                  <a:schemeClr val="tx2"/>
                </a:solidFill>
                <a:latin typeface="Arial"/>
                <a:cs typeface="Arial"/>
              </a:rPr>
              <a:t>      </a:t>
            </a:r>
            <a:r>
              <a:rPr lang="en-US" sz="1600">
                <a:solidFill>
                  <a:schemeClr val="tx1"/>
                </a:solidFill>
                <a:latin typeface="Arial"/>
                <a:cs typeface="Arial"/>
              </a:rPr>
              <a:t>a) Yes</a:t>
            </a:r>
            <a:br>
              <a:rPr lang="en-US" sz="1600">
                <a:solidFill>
                  <a:schemeClr val="tx1"/>
                </a:solidFill>
                <a:latin typeface="Arial"/>
                <a:cs typeface="Arial"/>
              </a:rPr>
            </a:br>
            <a:r>
              <a:rPr lang="en-US" sz="1600">
                <a:solidFill>
                  <a:schemeClr val="tx1"/>
                </a:solidFill>
                <a:latin typeface="Arial"/>
                <a:cs typeface="Arial"/>
              </a:rPr>
              <a:t>      b) No</a:t>
            </a:r>
            <a:br>
              <a:rPr lang="en-US" sz="1600"/>
            </a:br>
            <a:br>
              <a:rPr lang="en-US"/>
            </a:br>
            <a:br>
              <a:rPr lang="en-US"/>
            </a:br>
            <a:br>
              <a:rPr lang="en-US"/>
            </a:br>
            <a:br>
              <a:rPr lang="en-US"/>
            </a:br>
            <a:endParaRPr lang="en-US"/>
          </a:p>
        </p:txBody>
      </p:sp>
      <p:sp>
        <p:nvSpPr>
          <p:cNvPr id="12" name="Titre 3" hidden="0"/>
          <p:cNvSpPr txBox="1"/>
          <p:nvPr isPhoto="0" userDrawn="0"/>
        </p:nvSpPr>
        <p:spPr bwMode="auto">
          <a:xfrm>
            <a:off x="543565" y="36357"/>
            <a:ext cx="8672418" cy="889333"/>
          </a:xfrm>
          <a:prstGeom prst="rect">
            <a:avLst/>
          </a:prstGeom>
          <a:noFill/>
          <a:ln>
            <a:noFill/>
          </a:ln>
          <a:effectLst/>
        </p:spPr>
        <p:txBody>
          <a:bodyPr lIns="0" tIns="0" rIns="0" bIns="0" anchor="ctr"/>
          <a:lstStyle/>
          <a:p>
            <a:pPr algn="ctr">
              <a:defRPr/>
            </a:pPr>
            <a:r>
              <a:rPr lang="fr-FR" sz="4400">
                <a:solidFill>
                  <a:schemeClr val="accent6"/>
                </a:solidFill>
                <a:latin typeface="Arial"/>
                <a:cs typeface="Arial"/>
              </a:rPr>
              <a:t>Quiz !</a:t>
            </a:r>
            <a:endParaRPr lang="fr-FR">
              <a:solidFill>
                <a:schemeClr val="accent6"/>
              </a:solidFill>
            </a:endParaRPr>
          </a:p>
        </p:txBody>
      </p:sp>
      <p:pic>
        <p:nvPicPr>
          <p:cNvPr id="13" name="Image 12" hidden="0"/>
          <p:cNvPicPr>
            <a:picLocks noChangeAspect="1"/>
          </p:cNvPicPr>
          <p:nvPr isPhoto="0" userDrawn="0"/>
        </p:nvPicPr>
        <p:blipFill>
          <a:blip r:embed="rId4"/>
          <a:stretch/>
        </p:blipFill>
        <p:spPr bwMode="auto">
          <a:xfrm>
            <a:off x="1583135" y="1394321"/>
            <a:ext cx="1080120" cy="257171"/>
          </a:xfrm>
          <a:prstGeom prst="rect">
            <a:avLst/>
          </a:prstGeom>
        </p:spPr>
      </p:pic>
      <p:pic>
        <p:nvPicPr>
          <p:cNvPr id="18" name="Image 17" hidden="0"/>
          <p:cNvPicPr>
            <a:picLocks noChangeAspect="1"/>
          </p:cNvPicPr>
          <p:nvPr isPhoto="0" userDrawn="0"/>
        </p:nvPicPr>
        <p:blipFill>
          <a:blip r:embed="rId5"/>
          <a:stretch/>
        </p:blipFill>
        <p:spPr bwMode="auto">
          <a:xfrm>
            <a:off x="7913999" y="1465388"/>
            <a:ext cx="1965950" cy="3490889"/>
          </a:xfrm>
          <a:prstGeom prst="rect">
            <a:avLst/>
          </a:prstGeom>
        </p:spPr>
      </p:pic>
      <p:grpSp>
        <p:nvGrpSpPr>
          <p:cNvPr id="26" name="Groupe 25" hidden="0"/>
          <p:cNvGrpSpPr/>
          <p:nvPr isPhoto="0" userDrawn="0"/>
        </p:nvGrpSpPr>
        <p:grpSpPr bwMode="auto">
          <a:xfrm>
            <a:off x="4369397" y="3338537"/>
            <a:ext cx="3408449" cy="2198684"/>
            <a:chOff x="4367374" y="2580013"/>
            <a:chExt cx="3408449" cy="2198684"/>
          </a:xfrm>
        </p:grpSpPr>
        <p:sp>
          <p:nvSpPr>
            <p:cNvPr id="19" name="Titre 4" hidden="0"/>
            <p:cNvSpPr txBox="1"/>
            <p:nvPr isPhoto="0" userDrawn="0"/>
          </p:nvSpPr>
          <p:spPr bwMode="auto">
            <a:xfrm>
              <a:off x="4367374" y="2580013"/>
              <a:ext cx="3408449" cy="2198684"/>
            </a:xfrm>
            <a:prstGeom prst="rect">
              <a:avLst/>
            </a:prstGeom>
            <a:noFill/>
            <a:ln>
              <a:noFill/>
            </a:ln>
            <a:effectLst/>
          </p:spPr>
          <p:txBody>
            <a:bodyPr lIns="0" tIns="0" rIns="0" bIns="0" anchor="t"/>
            <a:lstStyle/>
            <a:p>
              <a:pPr algn="l">
                <a:defRPr/>
              </a:pPr>
              <a:r>
                <a:rPr lang="en-US" sz="1600">
                  <a:solidFill>
                    <a:schemeClr val="tx2"/>
                  </a:solidFill>
                  <a:latin typeface="Arial"/>
                  <a:cs typeface="Arial"/>
                </a:rPr>
                <a:t>6) What does this program do with light=150, ultrasonic=50</a:t>
              </a:r>
              <a:br>
                <a:rPr lang="en-US" sz="1600">
                  <a:solidFill>
                    <a:schemeClr val="tx2"/>
                  </a:solidFill>
                  <a:latin typeface="Arial"/>
                  <a:cs typeface="Arial"/>
                </a:rPr>
              </a:br>
              <a:r>
                <a:rPr lang="en-US" sz="1600">
                  <a:solidFill>
                    <a:schemeClr val="tx2"/>
                  </a:solidFill>
                  <a:latin typeface="Arial"/>
                  <a:cs typeface="Arial"/>
                </a:rPr>
                <a:t>      </a:t>
              </a:r>
              <a:r>
                <a:rPr lang="en-US" sz="1600">
                  <a:solidFill>
                    <a:schemeClr val="tx1"/>
                  </a:solidFill>
                  <a:latin typeface="Arial"/>
                  <a:cs typeface="Arial"/>
                </a:rPr>
                <a:t>a) b = 2, icon     , stop motors</a:t>
              </a:r>
              <a:br>
                <a:rPr lang="en-US" sz="1600">
                  <a:solidFill>
                    <a:schemeClr val="tx1"/>
                  </a:solidFill>
                  <a:latin typeface="Arial"/>
                  <a:cs typeface="Arial"/>
                </a:rPr>
              </a:br>
              <a:r>
                <a:rPr lang="en-US" sz="1600">
                  <a:solidFill>
                    <a:schemeClr val="tx1"/>
                  </a:solidFill>
                  <a:latin typeface="Arial"/>
                  <a:cs typeface="Arial"/>
                </a:rPr>
                <a:t>      b) </a:t>
              </a:r>
              <a:r>
                <a:rPr lang="en-US" sz="1600">
                  <a:solidFill>
                    <a:schemeClr val="tx1"/>
                  </a:solidFill>
                </a:rPr>
                <a:t>b = 6, icon     , go forward</a:t>
              </a:r>
              <a:br>
                <a:rPr lang="en-US" sz="1600">
                  <a:solidFill>
                    <a:schemeClr val="tx1"/>
                  </a:solidFill>
                </a:rPr>
              </a:br>
              <a:r>
                <a:rPr lang="en-US" sz="1600">
                  <a:solidFill>
                    <a:schemeClr val="tx1"/>
                  </a:solidFill>
                </a:rPr>
                <a:t>      c) </a:t>
              </a:r>
              <a:r>
                <a:rPr lang="en-US" sz="1600">
                  <a:solidFill>
                    <a:schemeClr val="tx1"/>
                  </a:solidFill>
                  <a:latin typeface="Arial"/>
                  <a:cs typeface="Arial"/>
                </a:rPr>
                <a:t>b = 2, icon     , go forward</a:t>
              </a:r>
              <a:endParaRPr/>
            </a:p>
            <a:p>
              <a:pPr algn="l">
                <a:defRPr/>
              </a:pPr>
              <a:r>
                <a:rPr lang="en-US" sz="1600">
                  <a:solidFill>
                    <a:schemeClr val="tx1"/>
                  </a:solidFill>
                  <a:latin typeface="Arial"/>
                  <a:cs typeface="Arial"/>
                </a:rPr>
                <a:t>      d) b = 6, icon     , stop motors</a:t>
              </a:r>
              <a:br>
                <a:rPr lang="en-US"/>
              </a:br>
              <a:br>
                <a:rPr lang="en-US"/>
              </a:br>
              <a:br>
                <a:rPr lang="en-US"/>
              </a:br>
              <a:br>
                <a:rPr lang="en-US"/>
              </a:br>
              <a:endParaRPr lang="en-US"/>
            </a:p>
          </p:txBody>
        </p:sp>
        <p:pic>
          <p:nvPicPr>
            <p:cNvPr id="21" name="Graphique 20" descr="Coche avec un remplissage uni" hidden="0"/>
            <p:cNvPicPr>
              <a:picLocks noChangeAspect="1"/>
            </p:cNvPicPr>
            <p:nvPr isPhoto="0" userDrawn="0"/>
          </p:nvPicPr>
          <p:blipFill>
            <a:blip r:embed="rId6"/>
            <a:stretch/>
          </p:blipFill>
          <p:spPr bwMode="auto">
            <a:xfrm>
              <a:off x="5947684" y="3090084"/>
              <a:ext cx="193227" cy="193227"/>
            </a:xfrm>
            <a:prstGeom prst="rect">
              <a:avLst/>
            </a:prstGeom>
          </p:spPr>
        </p:pic>
        <p:pic>
          <p:nvPicPr>
            <p:cNvPr id="22" name="Graphique 21" descr="Coche avec un remplissage uni" hidden="0"/>
            <p:cNvPicPr>
              <a:picLocks noChangeAspect="1"/>
            </p:cNvPicPr>
            <p:nvPr isPhoto="0" userDrawn="0"/>
          </p:nvPicPr>
          <p:blipFill>
            <a:blip r:embed="rId6"/>
            <a:stretch/>
          </p:blipFill>
          <p:spPr bwMode="auto">
            <a:xfrm>
              <a:off x="5947684" y="3353458"/>
              <a:ext cx="193227" cy="193227"/>
            </a:xfrm>
            <a:prstGeom prst="rect">
              <a:avLst/>
            </a:prstGeom>
          </p:spPr>
        </p:pic>
        <p:pic>
          <p:nvPicPr>
            <p:cNvPr id="24" name="Graphique 23" descr="Fermer avec un remplissage uni" hidden="0"/>
            <p:cNvPicPr>
              <a:picLocks noChangeAspect="1"/>
            </p:cNvPicPr>
            <p:nvPr isPhoto="0" userDrawn="0"/>
          </p:nvPicPr>
          <p:blipFill>
            <a:blip r:embed="rId7"/>
            <a:stretch/>
          </p:blipFill>
          <p:spPr bwMode="auto">
            <a:xfrm>
              <a:off x="5947684" y="3605434"/>
              <a:ext cx="203679" cy="203679"/>
            </a:xfrm>
            <a:prstGeom prst="rect">
              <a:avLst/>
            </a:prstGeom>
          </p:spPr>
        </p:pic>
        <p:pic>
          <p:nvPicPr>
            <p:cNvPr id="25" name="Graphique 24" descr="Fermer avec un remplissage uni" hidden="0"/>
            <p:cNvPicPr>
              <a:picLocks noChangeAspect="1"/>
            </p:cNvPicPr>
            <p:nvPr isPhoto="0" userDrawn="0"/>
          </p:nvPicPr>
          <p:blipFill>
            <a:blip r:embed="rId7"/>
            <a:stretch/>
          </p:blipFill>
          <p:spPr bwMode="auto">
            <a:xfrm>
              <a:off x="5947684" y="3844931"/>
              <a:ext cx="203679" cy="20367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Slide22">
    <p:bg>
      <p:bgPr shadeToTitle="0">
        <a:gradFill>
          <a:gsLst>
            <a:gs pos="0">
              <a:srgbClr val="66FFFF"/>
            </a:gs>
            <a:gs pos="100000">
              <a:srgbClr val="006666">
                <a:alpha val="100000"/>
              </a:srgbClr>
            </a:gs>
          </a:gsLst>
          <a:lin ang="15300000" scaled="1"/>
        </a:gradFill>
      </p:bgPr>
    </p:bg>
    <p:spTree>
      <p:nvGrpSpPr>
        <p:cNvPr id="1" name="" hidden="0"/>
        <p:cNvGrpSpPr/>
        <p:nvPr isPhoto="0" userDrawn="0"/>
      </p:nvGrpSpPr>
      <p:grpSpPr bwMode="auto">
        <a:xfrm>
          <a:off x="0" y="0"/>
          <a:ext cx="0" cy="0"/>
          <a:chOff x="0" y="0"/>
          <a:chExt cx="0" cy="0"/>
        </a:xfrm>
      </p:grpSpPr>
      <p:pic>
        <p:nvPicPr>
          <p:cNvPr id="2" name="Image 2" hidden="0"/>
          <p:cNvPicPr/>
          <p:nvPr isPhoto="0" userDrawn="0"/>
        </p:nvPicPr>
        <p:blipFill>
          <a:blip r:embed="rId2">
            <a:alphaModFix/>
          </a:blip>
          <a:stretch/>
        </p:blipFill>
        <p:spPr bwMode="auto">
          <a:xfrm>
            <a:off x="0" y="5136876"/>
            <a:ext cx="10079365" cy="533486"/>
          </a:xfrm>
          <a:prstGeom prst="rect">
            <a:avLst/>
          </a:prstGeom>
          <a:ln>
            <a:noFill/>
          </a:ln>
          <a:effectLst/>
        </p:spPr>
      </p:pic>
      <p:sp>
        <p:nvSpPr>
          <p:cNvPr id="3" name="Titre 3" hidden="0"/>
          <p:cNvSpPr txBox="1">
            <a:spLocks noGrp="1"/>
          </p:cNvSpPr>
          <p:nvPr isPhoto="0" userDrawn="0">
            <p:ph type="title" hasCustomPrompt="0"/>
          </p:nvPr>
        </p:nvSpPr>
        <p:spPr bwMode="auto">
          <a:xfrm>
            <a:off x="122391" y="205907"/>
            <a:ext cx="9237608" cy="1188414"/>
          </a:xfrm>
          <a:prstGeom prst="rect">
            <a:avLst/>
          </a:prstGeom>
          <a:noFill/>
          <a:ln>
            <a:noFill/>
          </a:ln>
          <a:effectLst/>
        </p:spPr>
        <p:txBody>
          <a:bodyPr lIns="0" tIns="0" rIns="0" bIns="0" anchor="ctr"/>
          <a:lstStyle/>
          <a:p>
            <a:pPr marL="0" marR="0" indent="0" algn="ctr">
              <a:lnSpc>
                <a:spcPct val="100000"/>
              </a:lnSpc>
              <a:spcBef>
                <a:spcPts val="0"/>
              </a:spcBef>
              <a:spcAft>
                <a:spcPts val="0"/>
              </a:spcAft>
              <a:defRPr/>
            </a:pPr>
            <a:r>
              <a:rPr lang="fr-FR" sz="6000" u="none" strike="noStrike">
                <a:solidFill>
                  <a:schemeClr val="tx2"/>
                </a:solidFill>
                <a:latin typeface="Arial"/>
                <a:cs typeface="Arial"/>
              </a:rPr>
              <a:t>Summary</a:t>
            </a:r>
            <a:endParaRPr sz="1200">
              <a:solidFill>
                <a:schemeClr val="tx2"/>
              </a:solidFill>
            </a:endParaRPr>
          </a:p>
        </p:txBody>
      </p:sp>
      <p:sp>
        <p:nvSpPr>
          <p:cNvPr id="4" name="Titre 4" hidden="0"/>
          <p:cNvSpPr txBox="1">
            <a:spLocks noGrp="1"/>
          </p:cNvSpPr>
          <p:nvPr isPhoto="0" userDrawn="0"/>
        </p:nvSpPr>
        <p:spPr bwMode="auto">
          <a:xfrm>
            <a:off x="1110367" y="1737610"/>
            <a:ext cx="4721240" cy="3125814"/>
          </a:xfrm>
          <a:prstGeom prst="rect">
            <a:avLst/>
          </a:prstGeom>
          <a:noFill/>
          <a:ln>
            <a:noFill/>
          </a:ln>
          <a:effectLst/>
        </p:spPr>
        <p:txBody>
          <a:bodyPr lIns="0" tIns="0" rIns="0" bIns="0" anchor="t"/>
          <a:lstStyle/>
          <a:p>
            <a:pPr marL="0" marR="0" indent="0" algn="l">
              <a:lnSpc>
                <a:spcPct val="100000"/>
              </a:lnSpc>
              <a:spcBef>
                <a:spcPts val="0"/>
              </a:spcBef>
              <a:spcAft>
                <a:spcPts val="0"/>
              </a:spcAft>
              <a:defRPr/>
            </a:pPr>
            <a:r>
              <a:rPr lang="fr-FR" sz="2000" b="1" u="none" strike="noStrike">
                <a:solidFill>
                  <a:schemeClr val="tx2"/>
                </a:solidFill>
                <a:latin typeface="Arial"/>
                <a:cs typeface="Arial"/>
              </a:rPr>
              <a:t>A. The Radio </a:t>
            </a:r>
            <a:r>
              <a:rPr lang="fr-FR" sz="2000" b="1" u="none" strike="noStrike">
                <a:solidFill>
                  <a:schemeClr val="tx2"/>
                </a:solidFill>
                <a:latin typeface="Arial"/>
                <a:cs typeface="Arial"/>
              </a:rPr>
              <a:t>emission</a:t>
            </a:r>
            <a:br>
              <a:rPr strike="noStrike">
                <a:solidFill>
                  <a:schemeClr val="tx1"/>
                </a:solidFill>
              </a:rPr>
            </a:br>
            <a:r>
              <a:rPr lang="fr-FR" strike="noStrike">
                <a:solidFill>
                  <a:schemeClr val="tx1"/>
                </a:solidFill>
              </a:rPr>
              <a:t>	</a:t>
            </a:r>
            <a:r>
              <a:rPr lang="fr-FR" sz="2000" u="none" strike="noStrike">
                <a:solidFill>
                  <a:schemeClr val="bg1"/>
                </a:solidFill>
                <a:latin typeface="Arial"/>
                <a:cs typeface="Arial"/>
              </a:rPr>
              <a:t>1) General </a:t>
            </a:r>
            <a:r>
              <a:rPr lang="fr-FR" sz="2000" u="none" strike="noStrike">
                <a:solidFill>
                  <a:schemeClr val="bg1"/>
                </a:solidFill>
                <a:latin typeface="Arial"/>
                <a:cs typeface="Arial"/>
              </a:rPr>
              <a:t>explanations</a:t>
            </a:r>
            <a:br>
              <a:rPr strike="noStrike">
                <a:solidFill>
                  <a:schemeClr val="bg1"/>
                </a:solidFill>
              </a:rPr>
            </a:br>
            <a:r>
              <a:rPr lang="fr-FR" strike="noStrike">
                <a:solidFill>
                  <a:schemeClr val="bg1"/>
                </a:solidFill>
              </a:rPr>
              <a:t>	</a:t>
            </a:r>
            <a:r>
              <a:rPr lang="fr-FR" sz="2000" u="none" strike="noStrike">
                <a:solidFill>
                  <a:schemeClr val="bg1"/>
                </a:solidFill>
                <a:latin typeface="Arial"/>
                <a:cs typeface="Arial"/>
              </a:rPr>
              <a:t>2) Broadcast</a:t>
            </a:r>
            <a:br>
              <a:rPr strike="noStrike">
                <a:solidFill>
                  <a:schemeClr val="bg1"/>
                </a:solidFill>
              </a:rPr>
            </a:br>
            <a:r>
              <a:rPr lang="fr-FR" strike="noStrike">
                <a:solidFill>
                  <a:schemeClr val="bg1"/>
                </a:solidFill>
              </a:rPr>
              <a:t>	</a:t>
            </a:r>
            <a:r>
              <a:rPr lang="fr-FR" sz="2000" u="none" strike="noStrike">
                <a:solidFill>
                  <a:schemeClr val="bg1"/>
                </a:solidFill>
                <a:latin typeface="Arial"/>
                <a:cs typeface="Arial"/>
              </a:rPr>
              <a:t>3) </a:t>
            </a:r>
            <a:r>
              <a:rPr lang="fr-FR" sz="2000" u="none" strike="noStrike">
                <a:solidFill>
                  <a:schemeClr val="bg1"/>
                </a:solidFill>
                <a:latin typeface="Arial"/>
                <a:cs typeface="Arial"/>
              </a:rPr>
              <a:t>Maqueen</a:t>
            </a:r>
            <a:r>
              <a:rPr lang="fr-FR" sz="2000" u="none" strike="noStrike">
                <a:solidFill>
                  <a:schemeClr val="bg1"/>
                </a:solidFill>
                <a:latin typeface="Arial"/>
                <a:cs typeface="Arial"/>
              </a:rPr>
              <a:t>+ code</a:t>
            </a:r>
            <a:br>
              <a:rPr strike="noStrike">
                <a:solidFill>
                  <a:schemeClr val="tx1"/>
                </a:solidFill>
              </a:rPr>
            </a:br>
            <a:br>
              <a:rPr strike="noStrike">
                <a:solidFill>
                  <a:schemeClr val="tx1"/>
                </a:solidFill>
              </a:rPr>
            </a:br>
            <a:r>
              <a:rPr lang="fr-FR" sz="2000" b="1" u="none" strike="noStrike">
                <a:solidFill>
                  <a:schemeClr val="tx2"/>
                </a:solidFill>
                <a:latin typeface="Arial"/>
                <a:cs typeface="Arial"/>
              </a:rPr>
              <a:t>B. The Codage</a:t>
            </a:r>
            <a:br>
              <a:rPr strike="noStrike">
                <a:solidFill>
                  <a:schemeClr val="tx1"/>
                </a:solidFill>
              </a:rPr>
            </a:br>
            <a:r>
              <a:rPr lang="fr-FR" strike="noStrike">
                <a:solidFill>
                  <a:schemeClr val="tx1"/>
                </a:solidFill>
              </a:rPr>
              <a:t>	</a:t>
            </a:r>
            <a:r>
              <a:rPr lang="fr-FR" sz="2000" u="none" strike="noStrike">
                <a:solidFill>
                  <a:schemeClr val="bg1"/>
                </a:solidFill>
                <a:latin typeface="Arial"/>
                <a:cs typeface="Arial"/>
              </a:rPr>
              <a:t>1) General </a:t>
            </a:r>
            <a:r>
              <a:rPr lang="fr-FR" sz="2000" u="none" strike="noStrike">
                <a:solidFill>
                  <a:schemeClr val="bg1"/>
                </a:solidFill>
                <a:latin typeface="Arial"/>
                <a:cs typeface="Arial"/>
              </a:rPr>
              <a:t>explanations</a:t>
            </a:r>
            <a:br>
              <a:rPr strike="noStrike">
                <a:solidFill>
                  <a:schemeClr val="bg1"/>
                </a:solidFill>
              </a:rPr>
            </a:br>
            <a:r>
              <a:rPr lang="fr-FR" strike="noStrike">
                <a:solidFill>
                  <a:schemeClr val="bg1"/>
                </a:solidFill>
              </a:rPr>
              <a:t>	</a:t>
            </a:r>
            <a:r>
              <a:rPr lang="fr-FR" sz="2000" u="none" strike="noStrike">
                <a:solidFill>
                  <a:schemeClr val="bg1"/>
                </a:solidFill>
                <a:latin typeface="Arial"/>
                <a:cs typeface="Arial"/>
              </a:rPr>
              <a:t>2) The </a:t>
            </a:r>
            <a:r>
              <a:rPr lang="fr-FR" sz="2000" u="none" strike="noStrike">
                <a:solidFill>
                  <a:schemeClr val="bg1"/>
                </a:solidFill>
                <a:latin typeface="Arial"/>
                <a:cs typeface="Arial"/>
              </a:rPr>
              <a:t>Pigpen</a:t>
            </a:r>
            <a:r>
              <a:rPr lang="fr-FR" sz="2000" u="none" strike="noStrike">
                <a:solidFill>
                  <a:schemeClr val="bg1"/>
                </a:solidFill>
                <a:latin typeface="Arial"/>
                <a:cs typeface="Arial"/>
              </a:rPr>
              <a:t> code</a:t>
            </a:r>
            <a:endParaRPr/>
          </a:p>
          <a:p>
            <a:pPr marL="0" marR="0" indent="0" algn="l">
              <a:lnSpc>
                <a:spcPct val="100000"/>
              </a:lnSpc>
              <a:spcBef>
                <a:spcPts val="0"/>
              </a:spcBef>
              <a:spcAft>
                <a:spcPts val="0"/>
              </a:spcAft>
              <a:defRPr/>
            </a:pPr>
            <a:endParaRPr lang="fr-FR">
              <a:solidFill>
                <a:schemeClr val="tx1"/>
              </a:solidFill>
            </a:endParaRPr>
          </a:p>
          <a:p>
            <a:pPr marL="0" marR="0" indent="0" algn="l">
              <a:lnSpc>
                <a:spcPct val="100000"/>
              </a:lnSpc>
              <a:spcBef>
                <a:spcPts val="0"/>
              </a:spcBef>
              <a:spcAft>
                <a:spcPts val="0"/>
              </a:spcAft>
              <a:defRPr/>
            </a:pPr>
            <a:r>
              <a:rPr lang="fr-FR" b="1">
                <a:solidFill>
                  <a:schemeClr val="tx2"/>
                </a:solidFill>
              </a:rPr>
              <a:t>C. The Mission</a:t>
            </a:r>
            <a:endParaRPr b="1">
              <a:solidFill>
                <a:schemeClr val="tx2"/>
              </a:solidFill>
            </a:endParaRPr>
          </a:p>
        </p:txBody>
      </p:sp>
      <p:pic>
        <p:nvPicPr>
          <p:cNvPr id="5" name="Image 8" hidden="0"/>
          <p:cNvPicPr/>
          <p:nvPr isPhoto="0" userDrawn="0"/>
        </p:nvPicPr>
        <p:blipFill>
          <a:blip r:embed="rId3"/>
          <a:stretch/>
        </p:blipFill>
        <p:spPr bwMode="auto">
          <a:xfrm>
            <a:off x="5802484" y="1832150"/>
            <a:ext cx="1473189" cy="1002331"/>
          </a:xfrm>
          <a:prstGeom prst="rect">
            <a:avLst/>
          </a:prstGeom>
          <a:ln>
            <a:noFill/>
          </a:ln>
          <a:effectLst/>
        </p:spPr>
      </p:pic>
      <p:grpSp>
        <p:nvGrpSpPr>
          <p:cNvPr id="8" name="Groupe 7" hidden="0"/>
          <p:cNvGrpSpPr/>
          <p:nvPr isPhoto="0" userDrawn="0"/>
        </p:nvGrpSpPr>
        <p:grpSpPr bwMode="auto">
          <a:xfrm>
            <a:off x="5735742" y="3127806"/>
            <a:ext cx="1584175" cy="1326912"/>
            <a:chOff x="5831632" y="3096164"/>
            <a:chExt cx="1760289" cy="1496785"/>
          </a:xfrm>
        </p:grpSpPr>
        <p:pic>
          <p:nvPicPr>
            <p:cNvPr id="6" name="Image 12" hidden="0"/>
            <p:cNvPicPr/>
            <p:nvPr isPhoto="0" userDrawn="0"/>
          </p:nvPicPr>
          <p:blipFill>
            <a:blip r:embed="rId4"/>
            <a:stretch/>
          </p:blipFill>
          <p:spPr bwMode="auto">
            <a:xfrm>
              <a:off x="5961224" y="3096164"/>
              <a:ext cx="1496785" cy="1496785"/>
            </a:xfrm>
            <a:prstGeom prst="rect">
              <a:avLst/>
            </a:prstGeom>
            <a:ln>
              <a:noFill/>
            </a:ln>
            <a:effectLst/>
          </p:spPr>
        </p:pic>
        <p:pic>
          <p:nvPicPr>
            <p:cNvPr id="7" name="Image 10" hidden="0"/>
            <p:cNvPicPr/>
            <p:nvPr isPhoto="0" userDrawn="0"/>
          </p:nvPicPr>
          <p:blipFill>
            <a:blip r:embed="rId5"/>
            <a:stretch/>
          </p:blipFill>
          <p:spPr bwMode="auto">
            <a:xfrm>
              <a:off x="5831632" y="3312871"/>
              <a:ext cx="1760289" cy="1063373"/>
            </a:xfrm>
            <a:prstGeom prst="rect">
              <a:avLst/>
            </a:prstGeom>
            <a:ln>
              <a:noFill/>
            </a:ln>
            <a:effectLst/>
          </p:spPr>
        </p:pic>
      </p:grpSp>
      <p:pic>
        <p:nvPicPr>
          <p:cNvPr id="9" name="Image 8" hidden="0"/>
          <p:cNvPicPr/>
          <p:nvPr isPhoto="0" userDrawn="0"/>
        </p:nvPicPr>
        <p:blipFill>
          <a:blip r:embed="rId6">
            <a:alphaModFix/>
          </a:blip>
          <a:srcRect l="0" t="22095" r="7278" b="0"/>
          <a:stretch/>
        </p:blipFill>
        <p:spPr bwMode="auto">
          <a:xfrm>
            <a:off x="7919839" y="0"/>
            <a:ext cx="2159199" cy="1667773"/>
          </a:xfrm>
          <a:prstGeom prst="rect">
            <a:avLst/>
          </a:prstGeom>
          <a:ln>
            <a:noFill/>
          </a:ln>
          <a:effectLst/>
        </p:spPr>
      </p:pic>
      <p:pic>
        <p:nvPicPr>
          <p:cNvPr id="10" name="Picture 2" hidden="0"/>
          <p:cNvPicPr>
            <a:picLocks noChangeAspect="1"/>
          </p:cNvPicPr>
          <p:nvPr isPhoto="0" userDrawn="0"/>
        </p:nvPicPr>
        <p:blipFill>
          <a:blip r:embed="rId7">
            <a:alphaModFix/>
          </a:blip>
          <a:stretch/>
        </p:blipFill>
        <p:spPr bwMode="auto">
          <a:xfrm>
            <a:off x="8148087" y="3554561"/>
            <a:ext cx="1930951" cy="1403225"/>
          </a:xfrm>
          <a:prstGeom prst="rect">
            <a:avLst/>
          </a:prstGeom>
          <a:noFill/>
          <a:ln cap="flat">
            <a:noFill/>
          </a:ln>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Slide17">
    <p:bg>
      <p:bgPr shadeToTitle="0">
        <a:gradFill>
          <a:gsLst>
            <a:gs pos="0">
              <a:srgbClr val="66FFFF"/>
            </a:gs>
            <a:gs pos="100000">
              <a:srgbClr val="006666">
                <a:alpha val="100000"/>
              </a:srgbClr>
            </a:gs>
          </a:gsLst>
          <a:lin ang="15300000" scaled="1"/>
        </a:gradFill>
      </p:bgPr>
    </p:bg>
    <p:spTree>
      <p:nvGrpSpPr>
        <p:cNvPr id="1" name="" hidden="0"/>
        <p:cNvGrpSpPr/>
        <p:nvPr isPhoto="0" userDrawn="0"/>
      </p:nvGrpSpPr>
      <p:grpSpPr bwMode="auto">
        <a:xfrm>
          <a:off x="0" y="0"/>
          <a:ext cx="0" cy="0"/>
          <a:chOff x="0" y="0"/>
          <a:chExt cx="0" cy="0"/>
        </a:xfrm>
      </p:grpSpPr>
      <p:pic>
        <p:nvPicPr>
          <p:cNvPr id="2" name="Image 2" hidden="0"/>
          <p:cNvPicPr/>
          <p:nvPr isPhoto="0" userDrawn="0"/>
        </p:nvPicPr>
        <p:blipFill>
          <a:blip r:embed="rId2">
            <a:alphaModFix/>
          </a:blip>
          <a:stretch/>
        </p:blipFill>
        <p:spPr bwMode="auto">
          <a:xfrm>
            <a:off x="0" y="5136876"/>
            <a:ext cx="10079365" cy="533486"/>
          </a:xfrm>
          <a:prstGeom prst="rect">
            <a:avLst/>
          </a:prstGeom>
          <a:ln>
            <a:noFill/>
          </a:ln>
          <a:effectLst/>
        </p:spPr>
      </p:pic>
      <p:sp>
        <p:nvSpPr>
          <p:cNvPr id="3" name="Titre 3" hidden="0"/>
          <p:cNvSpPr txBox="1">
            <a:spLocks noGrp="1"/>
          </p:cNvSpPr>
          <p:nvPr isPhoto="0" userDrawn="0">
            <p:ph type="title" hasCustomPrompt="0"/>
          </p:nvPr>
        </p:nvSpPr>
        <p:spPr bwMode="auto">
          <a:xfrm>
            <a:off x="543565" y="36357"/>
            <a:ext cx="5550850" cy="1259560"/>
          </a:xfrm>
          <a:prstGeom prst="rect">
            <a:avLst/>
          </a:prstGeom>
          <a:noFill/>
          <a:ln>
            <a:noFill/>
          </a:ln>
          <a:effectLst/>
        </p:spPr>
        <p:txBody>
          <a:bodyPr lIns="0" tIns="0" rIns="0" bIns="0" anchor="ctr"/>
          <a:lstStyle/>
          <a:p>
            <a:pPr marL="0" marR="0" indent="0" algn="l">
              <a:lnSpc>
                <a:spcPct val="100000"/>
              </a:lnSpc>
              <a:spcBef>
                <a:spcPts val="0"/>
              </a:spcBef>
              <a:spcAft>
                <a:spcPts val="0"/>
              </a:spcAft>
              <a:defRPr/>
            </a:pPr>
            <a:r>
              <a:rPr lang="fr-FR" sz="4400" u="none" strike="noStrike">
                <a:solidFill>
                  <a:schemeClr val="tx2"/>
                </a:solidFill>
                <a:latin typeface="Arial"/>
                <a:cs typeface="Arial"/>
              </a:rPr>
              <a:t>A. The radio </a:t>
            </a:r>
            <a:r>
              <a:rPr lang="fr-FR" sz="4400" u="none" strike="noStrike">
                <a:solidFill>
                  <a:schemeClr val="tx2"/>
                </a:solidFill>
                <a:latin typeface="Arial"/>
                <a:cs typeface="Arial"/>
              </a:rPr>
              <a:t>emission</a:t>
            </a:r>
            <a:endParaRPr>
              <a:solidFill>
                <a:schemeClr val="tx2"/>
              </a:solidFill>
            </a:endParaRPr>
          </a:p>
        </p:txBody>
      </p:sp>
      <p:sp>
        <p:nvSpPr>
          <p:cNvPr id="4" name="Titre 4" hidden="0"/>
          <p:cNvSpPr txBox="1">
            <a:spLocks noGrp="1"/>
          </p:cNvSpPr>
          <p:nvPr isPhoto="0" userDrawn="0">
            <p:ph type="title" hasCustomPrompt="0"/>
          </p:nvPr>
        </p:nvSpPr>
        <p:spPr bwMode="auto">
          <a:xfrm>
            <a:off x="565164" y="1295918"/>
            <a:ext cx="9348611" cy="384095"/>
          </a:xfrm>
          <a:prstGeom prst="rect">
            <a:avLst/>
          </a:prstGeom>
          <a:noFill/>
          <a:ln>
            <a:noFill/>
          </a:ln>
          <a:effectLst/>
        </p:spPr>
        <p:txBody>
          <a:bodyPr lIns="0" tIns="0" rIns="0" bIns="0" anchor="t"/>
          <a:lstStyle/>
          <a:p>
            <a:pPr marL="0" marR="0" indent="0" algn="l">
              <a:lnSpc>
                <a:spcPct val="100000"/>
              </a:lnSpc>
              <a:spcBef>
                <a:spcPts val="0"/>
              </a:spcBef>
              <a:spcAft>
                <a:spcPts val="0"/>
              </a:spcAft>
              <a:defRPr/>
            </a:pPr>
            <a:r>
              <a:rPr lang="fr-FR" sz="2000" b="1" u="none" strike="noStrike">
                <a:solidFill>
                  <a:schemeClr val="accent6"/>
                </a:solidFill>
                <a:latin typeface="Arial"/>
                <a:cs typeface="Arial"/>
              </a:rPr>
              <a:t>1) General </a:t>
            </a:r>
            <a:r>
              <a:rPr lang="en-US" sz="2000" b="1" u="none" strike="noStrike">
                <a:solidFill>
                  <a:schemeClr val="accent6"/>
                </a:solidFill>
                <a:latin typeface="Arial"/>
                <a:cs typeface="Arial"/>
              </a:rPr>
              <a:t>explanations</a:t>
            </a:r>
            <a:br>
              <a:rPr strike="noStrike"/>
            </a:br>
            <a:br>
              <a:rPr strike="noStrike"/>
            </a:br>
            <a:br>
              <a:rPr strike="noStrike"/>
            </a:br>
            <a:br>
              <a:rPr strike="noStrike"/>
            </a:br>
            <a:br>
              <a:rPr strike="noStrike"/>
            </a:br>
            <a:br>
              <a:rPr strike="noStrike"/>
            </a:br>
            <a:br>
              <a:rPr strike="noStrike"/>
            </a:br>
            <a:br>
              <a:rPr strike="noStrike"/>
            </a:br>
            <a:br>
              <a:rPr strike="noStrike"/>
            </a:br>
            <a:endParaRPr/>
          </a:p>
        </p:txBody>
      </p:sp>
      <p:pic>
        <p:nvPicPr>
          <p:cNvPr id="5" name="Image 5" hidden="0"/>
          <p:cNvPicPr/>
          <p:nvPr isPhoto="0" userDrawn="0"/>
        </p:nvPicPr>
        <p:blipFill>
          <a:blip r:embed="rId3"/>
          <a:stretch/>
        </p:blipFill>
        <p:spPr bwMode="auto">
          <a:xfrm>
            <a:off x="1818965" y="1707372"/>
            <a:ext cx="1335155" cy="1335155"/>
          </a:xfrm>
          <a:prstGeom prst="rect">
            <a:avLst/>
          </a:prstGeom>
          <a:ln>
            <a:noFill/>
          </a:ln>
          <a:effectLst/>
        </p:spPr>
      </p:pic>
      <p:pic>
        <p:nvPicPr>
          <p:cNvPr id="6" name="Image 9" hidden="0"/>
          <p:cNvPicPr/>
          <p:nvPr isPhoto="0" userDrawn="0"/>
        </p:nvPicPr>
        <p:blipFill>
          <a:blip r:embed="rId4"/>
          <a:stretch/>
        </p:blipFill>
        <p:spPr bwMode="auto">
          <a:xfrm rot="16199998">
            <a:off x="7022437" y="1888080"/>
            <a:ext cx="1169926" cy="981298"/>
          </a:xfrm>
          <a:prstGeom prst="rect">
            <a:avLst/>
          </a:prstGeom>
          <a:ln>
            <a:noFill/>
          </a:ln>
          <a:effectLst/>
        </p:spPr>
      </p:pic>
      <p:sp>
        <p:nvSpPr>
          <p:cNvPr id="7" name="Flèche : droite 10" hidden="0"/>
          <p:cNvSpPr txBox="1">
            <a:spLocks noGrp="1"/>
          </p:cNvSpPr>
          <p:nvPr isPhoto="0" userDrawn="0"/>
        </p:nvSpPr>
        <p:spPr bwMode="auto">
          <a:xfrm>
            <a:off x="3497179" y="2244458"/>
            <a:ext cx="3426264" cy="359616"/>
          </a:xfrm>
          <a:prstGeom prst="rect">
            <a:avLst/>
          </a:prstGeom>
          <a:solidFill>
            <a:srgbClr val="F4B183"/>
          </a:solidFill>
          <a:ln w="12599">
            <a:solidFill>
              <a:srgbClr val="ED7D31"/>
            </a:solidFill>
          </a:ln>
          <a:effectLst/>
        </p:spPr>
        <p:txBody>
          <a:bodyPr lIns="91440" tIns="45720" rIns="91440" bIns="45720" anchor="ctr"/>
          <a:lstStyle/>
          <a:p>
            <a:pPr marL="0" marR="0" indent="0" algn="ctr">
              <a:lnSpc>
                <a:spcPct val="100000"/>
              </a:lnSpc>
              <a:spcBef>
                <a:spcPts val="0"/>
              </a:spcBef>
              <a:spcAft>
                <a:spcPts val="0"/>
              </a:spcAft>
              <a:defRPr/>
            </a:pPr>
            <a:r>
              <a:rPr lang="fr-FR" sz="1000" u="none" strike="noStrike">
                <a:solidFill>
                  <a:srgbClr val="000000"/>
                </a:solidFill>
                <a:latin typeface="Calibri"/>
                <a:cs typeface="Calibri"/>
              </a:rPr>
              <a:t>Signal contenant le message</a:t>
            </a:r>
            <a:endParaRPr/>
          </a:p>
        </p:txBody>
      </p:sp>
      <p:sp>
        <p:nvSpPr>
          <p:cNvPr id="8" name="Titre 4" hidden="0"/>
          <p:cNvSpPr txBox="1">
            <a:spLocks noGrp="1"/>
          </p:cNvSpPr>
          <p:nvPr isPhoto="0" userDrawn="0"/>
        </p:nvSpPr>
        <p:spPr bwMode="auto">
          <a:xfrm>
            <a:off x="3840958" y="2013353"/>
            <a:ext cx="2740147" cy="268543"/>
          </a:xfrm>
          <a:prstGeom prst="rect">
            <a:avLst/>
          </a:prstGeom>
          <a:noFill/>
          <a:ln>
            <a:noFill/>
          </a:ln>
          <a:effectLst/>
        </p:spPr>
        <p:txBody>
          <a:bodyPr lIns="0" tIns="0" rIns="0" bIns="0" anchor="t"/>
          <a:lstStyle/>
          <a:p>
            <a:pPr marL="0" marR="0" indent="0" algn="ctr">
              <a:lnSpc>
                <a:spcPct val="100000"/>
              </a:lnSpc>
              <a:spcBef>
                <a:spcPts val="0"/>
              </a:spcBef>
              <a:spcAft>
                <a:spcPts val="0"/>
              </a:spcAft>
              <a:defRPr/>
            </a:pPr>
            <a:r>
              <a:rPr lang="fr-FR" sz="1600" u="none" strike="noStrike">
                <a:solidFill>
                  <a:srgbClr val="C55A11"/>
                </a:solidFill>
                <a:latin typeface="Arial"/>
                <a:cs typeface="Arial"/>
              </a:rPr>
              <a:t>Onde électromagnétique</a:t>
            </a:r>
            <a:br>
              <a:rPr strike="noStrike"/>
            </a:br>
            <a:br>
              <a:rPr strike="noStrike"/>
            </a:br>
            <a:endParaRPr/>
          </a:p>
        </p:txBody>
      </p:sp>
      <p:sp>
        <p:nvSpPr>
          <p:cNvPr id="9" name="Titre 4" hidden="0"/>
          <p:cNvSpPr txBox="1">
            <a:spLocks noGrp="1"/>
          </p:cNvSpPr>
          <p:nvPr isPhoto="0" userDrawn="0"/>
        </p:nvSpPr>
        <p:spPr bwMode="auto">
          <a:xfrm>
            <a:off x="1818965" y="3079964"/>
            <a:ext cx="1335155" cy="268543"/>
          </a:xfrm>
          <a:prstGeom prst="rect">
            <a:avLst/>
          </a:prstGeom>
          <a:noFill/>
          <a:ln>
            <a:noFill/>
          </a:ln>
          <a:effectLst/>
        </p:spPr>
        <p:txBody>
          <a:bodyPr lIns="0" tIns="0" rIns="0" bIns="0" anchor="t"/>
          <a:lstStyle/>
          <a:p>
            <a:pPr marL="0" marR="0" indent="0" algn="just">
              <a:lnSpc>
                <a:spcPct val="100000"/>
              </a:lnSpc>
              <a:spcBef>
                <a:spcPts val="0"/>
              </a:spcBef>
              <a:spcAft>
                <a:spcPts val="0"/>
              </a:spcAft>
              <a:defRPr/>
            </a:pPr>
            <a:r>
              <a:rPr lang="fr-FR" sz="2000" u="none" strike="noStrike">
                <a:solidFill>
                  <a:srgbClr val="ED7D31"/>
                </a:solidFill>
                <a:latin typeface="Arial"/>
                <a:cs typeface="Arial"/>
              </a:rPr>
              <a:t>Transmitter</a:t>
            </a:r>
            <a:br>
              <a:rPr strike="noStrike"/>
            </a:br>
            <a:br>
              <a:rPr strike="noStrike"/>
            </a:br>
            <a:endParaRPr/>
          </a:p>
        </p:txBody>
      </p:sp>
      <p:sp>
        <p:nvSpPr>
          <p:cNvPr id="10" name="Titre 4" hidden="0"/>
          <p:cNvSpPr txBox="1">
            <a:spLocks noGrp="1"/>
          </p:cNvSpPr>
          <p:nvPr isPhoto="0" userDrawn="0"/>
        </p:nvSpPr>
        <p:spPr bwMode="auto">
          <a:xfrm>
            <a:off x="7116751" y="3079964"/>
            <a:ext cx="1091451" cy="268543"/>
          </a:xfrm>
          <a:prstGeom prst="rect">
            <a:avLst/>
          </a:prstGeom>
          <a:noFill/>
          <a:ln>
            <a:noFill/>
          </a:ln>
          <a:effectLst/>
        </p:spPr>
        <p:txBody>
          <a:bodyPr lIns="0" tIns="0" rIns="0" bIns="0" anchor="t"/>
          <a:lstStyle/>
          <a:p>
            <a:pPr marL="0" marR="0" indent="0" algn="l">
              <a:lnSpc>
                <a:spcPct val="100000"/>
              </a:lnSpc>
              <a:spcBef>
                <a:spcPts val="0"/>
              </a:spcBef>
              <a:spcAft>
                <a:spcPts val="0"/>
              </a:spcAft>
              <a:defRPr/>
            </a:pPr>
            <a:r>
              <a:rPr lang="fr-FR" sz="2000" u="none" strike="noStrike">
                <a:solidFill>
                  <a:srgbClr val="ED7D31"/>
                </a:solidFill>
                <a:latin typeface="Arial"/>
                <a:cs typeface="Arial"/>
              </a:rPr>
              <a:t>Receiver</a:t>
            </a:r>
            <a:br>
              <a:rPr strike="noStrike"/>
            </a:br>
            <a:br>
              <a:rPr strike="noStrike"/>
            </a:br>
            <a:endParaRPr/>
          </a:p>
        </p:txBody>
      </p:sp>
      <p:sp>
        <p:nvSpPr>
          <p:cNvPr id="11" name="Titre 4" hidden="0"/>
          <p:cNvSpPr txBox="1">
            <a:spLocks noGrp="1"/>
          </p:cNvSpPr>
          <p:nvPr isPhoto="0" userDrawn="0"/>
        </p:nvSpPr>
        <p:spPr bwMode="auto">
          <a:xfrm>
            <a:off x="543565" y="3465861"/>
            <a:ext cx="8988633" cy="1466907"/>
          </a:xfrm>
          <a:prstGeom prst="rect">
            <a:avLst/>
          </a:prstGeom>
          <a:noFill/>
          <a:ln>
            <a:noFill/>
          </a:ln>
          <a:effectLst/>
        </p:spPr>
        <p:txBody>
          <a:bodyPr lIns="0" tIns="0" rIns="0" bIns="0" anchor="t"/>
          <a:lstStyle/>
          <a:p>
            <a:pPr marL="0" marR="0" indent="0" algn="l">
              <a:lnSpc>
                <a:spcPct val="100000"/>
              </a:lnSpc>
              <a:spcBef>
                <a:spcPts val="0"/>
              </a:spcBef>
              <a:spcAft>
                <a:spcPts val="0"/>
              </a:spcAft>
              <a:defRPr/>
            </a:pPr>
            <a:r>
              <a:rPr lang="en-US" sz="1800" u="none" strike="noStrike">
                <a:solidFill>
                  <a:schemeClr val="tx1"/>
                </a:solidFill>
                <a:latin typeface="Arial"/>
                <a:cs typeface="Arial"/>
              </a:rPr>
              <a:t>The transmitter emits electromagnetic waves that are picked up by the receiver.</a:t>
            </a:r>
            <a:br>
              <a:rPr strike="noStrike">
                <a:solidFill>
                  <a:schemeClr val="tx1"/>
                </a:solidFill>
              </a:rPr>
            </a:br>
            <a:r>
              <a:rPr lang="en-US" sz="1800" u="none" strike="noStrike">
                <a:solidFill>
                  <a:schemeClr val="tx1"/>
                </a:solidFill>
                <a:latin typeface="Arial"/>
                <a:cs typeface="Arial"/>
              </a:rPr>
              <a:t>The electromagnetic wave contains the message that the sender wishes to transmit.</a:t>
            </a:r>
            <a:br>
              <a:rPr strike="noStrike">
                <a:solidFill>
                  <a:schemeClr val="tx1"/>
                </a:solidFill>
              </a:rPr>
            </a:br>
            <a:r>
              <a:rPr lang="en-US" sz="1800" u="none" strike="noStrike">
                <a:solidFill>
                  <a:schemeClr val="tx1"/>
                </a:solidFill>
                <a:latin typeface="Arial"/>
                <a:cs typeface="Arial"/>
              </a:rPr>
              <a:t>Often, the transmitter sends the message directly to the IP address (computer identifier) of the receiver: this is the unicast.</a:t>
            </a:r>
            <a:br>
              <a:rPr strike="noStrike"/>
            </a:br>
            <a:br>
              <a:rPr strike="noStrike"/>
            </a:br>
            <a:br>
              <a:rPr strike="noStrike"/>
            </a:br>
            <a:br>
              <a:rPr strike="noStrike"/>
            </a:br>
            <a:br>
              <a:rPr strike="noStrike"/>
            </a:br>
            <a:br>
              <a:rPr strike="noStrike"/>
            </a:br>
            <a:br>
              <a:rPr strike="noStrike"/>
            </a:br>
            <a:endParaRPr/>
          </a:p>
        </p:txBody>
      </p:sp>
      <p:pic>
        <p:nvPicPr>
          <p:cNvPr id="13" name="Image 12" hidden="0"/>
          <p:cNvPicPr/>
          <p:nvPr isPhoto="0" userDrawn="0"/>
        </p:nvPicPr>
        <p:blipFill>
          <a:blip r:embed="rId5">
            <a:alphaModFix/>
          </a:blip>
          <a:srcRect l="0" t="22095" r="7278" b="0"/>
          <a:stretch/>
        </p:blipFill>
        <p:spPr bwMode="auto">
          <a:xfrm>
            <a:off x="7919839" y="0"/>
            <a:ext cx="2159199" cy="1667773"/>
          </a:xfrm>
          <a:prstGeom prst="rect">
            <a:avLst/>
          </a:prstGeom>
          <a:ln>
            <a:noFill/>
          </a:ln>
          <a:effectLst/>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Slide24">
    <p:bg>
      <p:bgPr shadeToTitle="0">
        <a:gradFill>
          <a:gsLst>
            <a:gs pos="0">
              <a:srgbClr val="66FFFF"/>
            </a:gs>
            <a:gs pos="100000">
              <a:srgbClr val="006666">
                <a:alpha val="100000"/>
              </a:srgbClr>
            </a:gs>
          </a:gsLst>
          <a:lin ang="15300000" scaled="1"/>
        </a:gradFill>
      </p:bgPr>
    </p:bg>
    <p:spTree>
      <p:nvGrpSpPr>
        <p:cNvPr id="1" name="" hidden="0"/>
        <p:cNvGrpSpPr/>
        <p:nvPr isPhoto="0" userDrawn="0"/>
      </p:nvGrpSpPr>
      <p:grpSpPr bwMode="auto">
        <a:xfrm>
          <a:off x="0" y="0"/>
          <a:ext cx="0" cy="0"/>
          <a:chOff x="0" y="0"/>
          <a:chExt cx="0" cy="0"/>
        </a:xfrm>
      </p:grpSpPr>
      <p:pic>
        <p:nvPicPr>
          <p:cNvPr id="2" name="Image 2" hidden="0"/>
          <p:cNvPicPr/>
          <p:nvPr isPhoto="0" userDrawn="0"/>
        </p:nvPicPr>
        <p:blipFill>
          <a:blip r:embed="rId2">
            <a:alphaModFix/>
          </a:blip>
          <a:stretch/>
        </p:blipFill>
        <p:spPr bwMode="auto">
          <a:xfrm>
            <a:off x="0" y="5136876"/>
            <a:ext cx="10079365" cy="533486"/>
          </a:xfrm>
          <a:prstGeom prst="rect">
            <a:avLst/>
          </a:prstGeom>
          <a:ln>
            <a:noFill/>
          </a:ln>
          <a:effectLst/>
        </p:spPr>
      </p:pic>
      <p:sp>
        <p:nvSpPr>
          <p:cNvPr id="3" name="Titre 3" hidden="0"/>
          <p:cNvSpPr txBox="1">
            <a:spLocks noGrp="1"/>
          </p:cNvSpPr>
          <p:nvPr isPhoto="0" userDrawn="0">
            <p:ph type="title" hasCustomPrompt="0"/>
          </p:nvPr>
        </p:nvSpPr>
        <p:spPr bwMode="auto">
          <a:xfrm>
            <a:off x="543565" y="36357"/>
            <a:ext cx="5550850" cy="1259560"/>
          </a:xfrm>
          <a:prstGeom prst="rect">
            <a:avLst/>
          </a:prstGeom>
          <a:noFill/>
          <a:ln>
            <a:noFill/>
          </a:ln>
          <a:effectLst/>
        </p:spPr>
        <p:txBody>
          <a:bodyPr lIns="0" tIns="0" rIns="0" bIns="0" anchor="ctr"/>
          <a:lstStyle/>
          <a:p>
            <a:pPr marL="0" marR="0" indent="0" algn="l">
              <a:lnSpc>
                <a:spcPct val="100000"/>
              </a:lnSpc>
              <a:spcBef>
                <a:spcPts val="0"/>
              </a:spcBef>
              <a:spcAft>
                <a:spcPts val="0"/>
              </a:spcAft>
              <a:defRPr/>
            </a:pPr>
            <a:r>
              <a:rPr lang="fr-FR" sz="4400" u="none" strike="noStrike">
                <a:solidFill>
                  <a:schemeClr val="tx2"/>
                </a:solidFill>
                <a:latin typeface="Arial"/>
                <a:cs typeface="Arial"/>
              </a:rPr>
              <a:t>A. The radio </a:t>
            </a:r>
            <a:r>
              <a:rPr lang="fr-FR" sz="4400" u="none" strike="noStrike">
                <a:solidFill>
                  <a:schemeClr val="tx2"/>
                </a:solidFill>
                <a:latin typeface="Arial"/>
                <a:cs typeface="Arial"/>
              </a:rPr>
              <a:t>emission</a:t>
            </a:r>
            <a:endParaRPr>
              <a:solidFill>
                <a:schemeClr val="tx2"/>
              </a:solidFill>
            </a:endParaRPr>
          </a:p>
        </p:txBody>
      </p:sp>
      <p:sp>
        <p:nvSpPr>
          <p:cNvPr id="4" name="Titre 4" hidden="0"/>
          <p:cNvSpPr txBox="1">
            <a:spLocks noGrp="1"/>
          </p:cNvSpPr>
          <p:nvPr isPhoto="0" userDrawn="0">
            <p:ph type="title" hasCustomPrompt="0"/>
          </p:nvPr>
        </p:nvSpPr>
        <p:spPr bwMode="auto">
          <a:xfrm>
            <a:off x="565164" y="1295918"/>
            <a:ext cx="5162074" cy="3599773"/>
          </a:xfrm>
          <a:prstGeom prst="rect">
            <a:avLst/>
          </a:prstGeom>
          <a:noFill/>
          <a:ln>
            <a:noFill/>
          </a:ln>
          <a:effectLst/>
        </p:spPr>
        <p:txBody>
          <a:bodyPr lIns="0" tIns="0" rIns="0" bIns="0" anchor="t"/>
          <a:lstStyle/>
          <a:p>
            <a:pPr marL="0" marR="0" indent="0" algn="l">
              <a:lnSpc>
                <a:spcPct val="100000"/>
              </a:lnSpc>
              <a:spcBef>
                <a:spcPts val="0"/>
              </a:spcBef>
              <a:spcAft>
                <a:spcPts val="0"/>
              </a:spcAft>
              <a:defRPr/>
            </a:pPr>
            <a:r>
              <a:rPr lang="fr-FR" sz="2000" b="1" u="none" strike="noStrike">
                <a:solidFill>
                  <a:schemeClr val="accent6"/>
                </a:solidFill>
                <a:latin typeface="Arial"/>
                <a:cs typeface="Arial"/>
              </a:rPr>
              <a:t>2) Broadcast</a:t>
            </a:r>
            <a:br>
              <a:rPr strike="noStrike"/>
            </a:br>
            <a:br>
              <a:rPr strike="noStrike"/>
            </a:br>
            <a:r>
              <a:rPr lang="en-US" sz="2000" u="none" strike="noStrike">
                <a:solidFill>
                  <a:schemeClr val="tx2"/>
                </a:solidFill>
                <a:latin typeface="Arial"/>
                <a:cs typeface="Arial"/>
              </a:rPr>
              <a:t>Principle : </a:t>
            </a:r>
            <a:r>
              <a:rPr lang="en-US" sz="2000" u="none" strike="noStrike">
                <a:solidFill>
                  <a:schemeClr val="tx1"/>
                </a:solidFill>
                <a:latin typeface="Arial"/>
                <a:cs typeface="Arial"/>
              </a:rPr>
              <a:t>send information to all receivers around the transmitter.</a:t>
            </a:r>
            <a:br>
              <a:rPr strike="noStrike"/>
            </a:br>
            <a:br>
              <a:rPr strike="noStrike"/>
            </a:br>
            <a:br>
              <a:rPr strike="noStrike"/>
            </a:br>
            <a:br>
              <a:rPr strike="noStrike"/>
            </a:br>
            <a:r>
              <a:rPr lang="en-US" sz="2000" u="none" strike="noStrike">
                <a:solidFill>
                  <a:schemeClr val="tx2"/>
                </a:solidFill>
                <a:latin typeface="Arial"/>
                <a:cs typeface="Arial"/>
              </a:rPr>
              <a:t>Problem :</a:t>
            </a:r>
            <a:r>
              <a:rPr lang="en-US" sz="2000" u="none" strike="noStrike">
                <a:solidFill>
                  <a:schemeClr val="tx1"/>
                </a:solidFill>
                <a:latin typeface="Arial"/>
                <a:cs typeface="Arial"/>
              </a:rPr>
              <a:t> how to ensure that only a few selected receivers around the source have access to the information?</a:t>
            </a:r>
            <a:br>
              <a:rPr strike="noStrike"/>
            </a:br>
            <a:br>
              <a:rPr strike="noStrike"/>
            </a:br>
            <a:br>
              <a:rPr strike="noStrike"/>
            </a:br>
            <a:endParaRPr/>
          </a:p>
        </p:txBody>
      </p:sp>
      <p:pic>
        <p:nvPicPr>
          <p:cNvPr id="5" name="Image 6" hidden="0"/>
          <p:cNvPicPr/>
          <p:nvPr isPhoto="0" userDrawn="0"/>
        </p:nvPicPr>
        <p:blipFill>
          <a:blip r:embed="rId3"/>
          <a:stretch/>
        </p:blipFill>
        <p:spPr bwMode="auto">
          <a:xfrm>
            <a:off x="6465192" y="1509383"/>
            <a:ext cx="2262817" cy="1493905"/>
          </a:xfrm>
          <a:prstGeom prst="rect">
            <a:avLst/>
          </a:prstGeom>
          <a:ln>
            <a:noFill/>
          </a:ln>
          <a:effectLst/>
        </p:spPr>
      </p:pic>
      <p:pic>
        <p:nvPicPr>
          <p:cNvPr id="6" name="Image 7" hidden="0"/>
          <p:cNvPicPr/>
          <p:nvPr isPhoto="0" userDrawn="0"/>
        </p:nvPicPr>
        <p:blipFill>
          <a:blip r:embed="rId4"/>
          <a:stretch/>
        </p:blipFill>
        <p:spPr bwMode="auto">
          <a:xfrm>
            <a:off x="6332001" y="3270752"/>
            <a:ext cx="2501842" cy="1598299"/>
          </a:xfrm>
          <a:prstGeom prst="rect">
            <a:avLst/>
          </a:prstGeom>
          <a:ln>
            <a:noFill/>
          </a:ln>
          <a:effectLst/>
        </p:spPr>
      </p:pic>
      <p:pic>
        <p:nvPicPr>
          <p:cNvPr id="7" name="Image 9" hidden="0"/>
          <p:cNvPicPr/>
          <p:nvPr isPhoto="0" userDrawn="0"/>
        </p:nvPicPr>
        <p:blipFill>
          <a:blip r:embed="rId3"/>
          <a:srcRect l="-165" t="12052" r="32753" b="15936"/>
          <a:stretch/>
        </p:blipFill>
        <p:spPr bwMode="auto">
          <a:xfrm>
            <a:off x="6443594" y="3826558"/>
            <a:ext cx="264583" cy="361057"/>
          </a:xfrm>
          <a:prstGeom prst="rect">
            <a:avLst/>
          </a:prstGeom>
          <a:ln>
            <a:noFill/>
          </a:ln>
          <a:effectLst/>
        </p:spPr>
      </p:pic>
      <p:pic>
        <p:nvPicPr>
          <p:cNvPr id="9" name="Image 8" hidden="0"/>
          <p:cNvPicPr/>
          <p:nvPr isPhoto="0" userDrawn="0"/>
        </p:nvPicPr>
        <p:blipFill>
          <a:blip r:embed="rId5">
            <a:alphaModFix/>
          </a:blip>
          <a:srcRect l="0" t="22095" r="7278" b="0"/>
          <a:stretch/>
        </p:blipFill>
        <p:spPr bwMode="auto">
          <a:xfrm>
            <a:off x="7919839" y="14580"/>
            <a:ext cx="2159199" cy="1667773"/>
          </a:xfrm>
          <a:prstGeom prst="rect">
            <a:avLst/>
          </a:prstGeom>
          <a:ln>
            <a:noFill/>
          </a:ln>
          <a:effectLst/>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Slide25">
    <p:bg>
      <p:bgPr shadeToTitle="0">
        <a:gradFill>
          <a:gsLst>
            <a:gs pos="0">
              <a:srgbClr val="66FFFF"/>
            </a:gs>
            <a:gs pos="100000">
              <a:srgbClr val="006666">
                <a:alpha val="100000"/>
              </a:srgbClr>
            </a:gs>
          </a:gsLst>
          <a:lin ang="15300000" scaled="1"/>
        </a:gradFill>
      </p:bgPr>
    </p:bg>
    <p:spTree>
      <p:nvGrpSpPr>
        <p:cNvPr id="1" name="" hidden="0"/>
        <p:cNvGrpSpPr/>
        <p:nvPr isPhoto="0" userDrawn="0"/>
      </p:nvGrpSpPr>
      <p:grpSpPr bwMode="auto">
        <a:xfrm>
          <a:off x="0" y="0"/>
          <a:ext cx="0" cy="0"/>
          <a:chOff x="0" y="0"/>
          <a:chExt cx="0" cy="0"/>
        </a:xfrm>
      </p:grpSpPr>
      <p:pic>
        <p:nvPicPr>
          <p:cNvPr id="2" name="Image 2" hidden="0"/>
          <p:cNvPicPr/>
          <p:nvPr isPhoto="0" userDrawn="0"/>
        </p:nvPicPr>
        <p:blipFill>
          <a:blip r:embed="rId2">
            <a:alphaModFix/>
          </a:blip>
          <a:stretch/>
        </p:blipFill>
        <p:spPr bwMode="auto">
          <a:xfrm>
            <a:off x="0" y="5136876"/>
            <a:ext cx="10079365" cy="533486"/>
          </a:xfrm>
          <a:prstGeom prst="rect">
            <a:avLst/>
          </a:prstGeom>
          <a:ln>
            <a:noFill/>
          </a:ln>
          <a:effectLst/>
        </p:spPr>
      </p:pic>
      <p:sp>
        <p:nvSpPr>
          <p:cNvPr id="3" name="Titre 3" hidden="0"/>
          <p:cNvSpPr txBox="1">
            <a:spLocks noGrp="1"/>
          </p:cNvSpPr>
          <p:nvPr isPhoto="0" userDrawn="0">
            <p:ph type="title" hasCustomPrompt="0"/>
          </p:nvPr>
        </p:nvSpPr>
        <p:spPr bwMode="auto">
          <a:xfrm>
            <a:off x="543565" y="36357"/>
            <a:ext cx="5550850" cy="1259560"/>
          </a:xfrm>
          <a:prstGeom prst="rect">
            <a:avLst/>
          </a:prstGeom>
          <a:noFill/>
          <a:ln>
            <a:noFill/>
          </a:ln>
          <a:effectLst/>
        </p:spPr>
        <p:txBody>
          <a:bodyPr lIns="0" tIns="0" rIns="0" bIns="0" anchor="ctr"/>
          <a:lstStyle/>
          <a:p>
            <a:pPr marL="0" marR="0" indent="0" algn="l">
              <a:lnSpc>
                <a:spcPct val="100000"/>
              </a:lnSpc>
              <a:spcBef>
                <a:spcPts val="0"/>
              </a:spcBef>
              <a:spcAft>
                <a:spcPts val="0"/>
              </a:spcAft>
              <a:defRPr/>
            </a:pPr>
            <a:r>
              <a:rPr lang="fr-FR" sz="4400" u="none" strike="noStrike">
                <a:solidFill>
                  <a:schemeClr val="tx2"/>
                </a:solidFill>
                <a:latin typeface="Arial"/>
                <a:cs typeface="Arial"/>
              </a:rPr>
              <a:t>A. The radio </a:t>
            </a:r>
            <a:r>
              <a:rPr lang="fr-FR" sz="4400" u="none" strike="noStrike">
                <a:solidFill>
                  <a:schemeClr val="tx2"/>
                </a:solidFill>
                <a:latin typeface="Arial"/>
                <a:cs typeface="Arial"/>
              </a:rPr>
              <a:t>emission</a:t>
            </a:r>
            <a:endParaRPr>
              <a:solidFill>
                <a:schemeClr val="tx2"/>
              </a:solidFill>
            </a:endParaRPr>
          </a:p>
        </p:txBody>
      </p:sp>
      <p:sp>
        <p:nvSpPr>
          <p:cNvPr id="4" name="Titre 4" hidden="0"/>
          <p:cNvSpPr txBox="1">
            <a:spLocks noGrp="1"/>
          </p:cNvSpPr>
          <p:nvPr isPhoto="0" userDrawn="0">
            <p:ph type="title" hasCustomPrompt="0"/>
          </p:nvPr>
        </p:nvSpPr>
        <p:spPr bwMode="auto">
          <a:xfrm>
            <a:off x="565164" y="1295918"/>
            <a:ext cx="2328693" cy="475530"/>
          </a:xfrm>
          <a:prstGeom prst="rect">
            <a:avLst/>
          </a:prstGeom>
          <a:noFill/>
          <a:ln>
            <a:noFill/>
          </a:ln>
          <a:effectLst/>
        </p:spPr>
        <p:txBody>
          <a:bodyPr lIns="0" tIns="0" rIns="0" bIns="0" anchor="t"/>
          <a:lstStyle/>
          <a:p>
            <a:pPr marL="0" marR="0" indent="0" algn="l">
              <a:lnSpc>
                <a:spcPct val="100000"/>
              </a:lnSpc>
              <a:spcBef>
                <a:spcPts val="0"/>
              </a:spcBef>
              <a:spcAft>
                <a:spcPts val="0"/>
              </a:spcAft>
              <a:defRPr/>
            </a:pPr>
            <a:r>
              <a:rPr lang="fr-FR" sz="2000" b="1" u="none" strike="noStrike">
                <a:solidFill>
                  <a:schemeClr val="accent6"/>
                </a:solidFill>
                <a:latin typeface="Arial"/>
                <a:cs typeface="Arial"/>
              </a:rPr>
              <a:t>3) </a:t>
            </a:r>
            <a:r>
              <a:rPr lang="fr-FR" sz="2000" b="1" u="none" strike="noStrike">
                <a:solidFill>
                  <a:schemeClr val="accent6"/>
                </a:solidFill>
                <a:latin typeface="Arial"/>
                <a:cs typeface="Arial"/>
              </a:rPr>
              <a:t>Maqueen</a:t>
            </a:r>
            <a:r>
              <a:rPr lang="fr-FR" sz="2000" b="1" u="none" strike="noStrike">
                <a:solidFill>
                  <a:schemeClr val="accent6"/>
                </a:solidFill>
                <a:latin typeface="Arial"/>
                <a:cs typeface="Arial"/>
              </a:rPr>
              <a:t>+ Code</a:t>
            </a:r>
            <a:br>
              <a:rPr strike="noStrike"/>
            </a:br>
            <a:br>
              <a:rPr strike="noStrike"/>
            </a:br>
            <a:br>
              <a:rPr strike="noStrike"/>
            </a:br>
            <a:br>
              <a:rPr strike="noStrike"/>
            </a:br>
            <a:br>
              <a:rPr strike="noStrike"/>
            </a:br>
            <a:endParaRPr/>
          </a:p>
        </p:txBody>
      </p:sp>
      <p:pic>
        <p:nvPicPr>
          <p:cNvPr id="5" name="Image 10" hidden="0"/>
          <p:cNvPicPr/>
          <p:nvPr isPhoto="0" userDrawn="0"/>
        </p:nvPicPr>
        <p:blipFill>
          <a:blip r:embed="rId3"/>
          <a:stretch/>
        </p:blipFill>
        <p:spPr bwMode="auto">
          <a:xfrm>
            <a:off x="565164" y="1771448"/>
            <a:ext cx="4496116" cy="2378010"/>
          </a:xfrm>
          <a:prstGeom prst="rect">
            <a:avLst/>
          </a:prstGeom>
          <a:ln>
            <a:noFill/>
          </a:ln>
          <a:effectLst/>
        </p:spPr>
      </p:pic>
      <p:pic>
        <p:nvPicPr>
          <p:cNvPr id="6" name="Image 12" hidden="0"/>
          <p:cNvPicPr/>
          <p:nvPr isPhoto="0" userDrawn="0"/>
        </p:nvPicPr>
        <p:blipFill>
          <a:blip r:embed="rId4"/>
          <a:stretch/>
        </p:blipFill>
        <p:spPr bwMode="auto">
          <a:xfrm>
            <a:off x="5147675" y="1771448"/>
            <a:ext cx="4442120" cy="2378010"/>
          </a:xfrm>
          <a:prstGeom prst="rect">
            <a:avLst/>
          </a:prstGeom>
          <a:ln>
            <a:noFill/>
          </a:ln>
          <a:effectLst/>
        </p:spPr>
      </p:pic>
      <p:sp>
        <p:nvSpPr>
          <p:cNvPr id="7" name="Titre 4" hidden="0"/>
          <p:cNvSpPr txBox="1">
            <a:spLocks noGrp="1"/>
          </p:cNvSpPr>
          <p:nvPr isPhoto="0" userDrawn="0"/>
        </p:nvSpPr>
        <p:spPr bwMode="auto">
          <a:xfrm>
            <a:off x="2144024" y="4283730"/>
            <a:ext cx="1336955" cy="376176"/>
          </a:xfrm>
          <a:prstGeom prst="rect">
            <a:avLst/>
          </a:prstGeom>
          <a:noFill/>
          <a:ln>
            <a:noFill/>
          </a:ln>
          <a:effectLst/>
        </p:spPr>
        <p:txBody>
          <a:bodyPr lIns="0" tIns="0" rIns="0" bIns="0" anchor="t"/>
          <a:lstStyle/>
          <a:p>
            <a:pPr marL="0" marR="0" indent="0" algn="l">
              <a:lnSpc>
                <a:spcPct val="100000"/>
              </a:lnSpc>
              <a:spcBef>
                <a:spcPts val="0"/>
              </a:spcBef>
              <a:spcAft>
                <a:spcPts val="0"/>
              </a:spcAft>
              <a:defRPr/>
            </a:pPr>
            <a:r>
              <a:rPr lang="fr-FR" sz="2000" u="none" strike="noStrike">
                <a:solidFill>
                  <a:schemeClr val="tx1"/>
                </a:solidFill>
                <a:latin typeface="Arial"/>
                <a:cs typeface="Arial"/>
              </a:rPr>
              <a:t>Transmitter</a:t>
            </a:r>
            <a:br>
              <a:rPr strike="noStrike"/>
            </a:br>
            <a:br>
              <a:rPr strike="noStrike"/>
            </a:br>
            <a:br>
              <a:rPr strike="noStrike"/>
            </a:br>
            <a:br>
              <a:rPr strike="noStrike"/>
            </a:br>
            <a:br>
              <a:rPr strike="noStrike"/>
            </a:br>
            <a:endParaRPr/>
          </a:p>
        </p:txBody>
      </p:sp>
      <p:sp>
        <p:nvSpPr>
          <p:cNvPr id="8" name="Titre 4" hidden="0"/>
          <p:cNvSpPr txBox="1">
            <a:spLocks noGrp="1"/>
          </p:cNvSpPr>
          <p:nvPr isPhoto="0" userDrawn="0"/>
        </p:nvSpPr>
        <p:spPr bwMode="auto">
          <a:xfrm>
            <a:off x="6825169" y="4283730"/>
            <a:ext cx="1087491" cy="376176"/>
          </a:xfrm>
          <a:prstGeom prst="rect">
            <a:avLst/>
          </a:prstGeom>
          <a:noFill/>
          <a:ln>
            <a:noFill/>
          </a:ln>
          <a:effectLst/>
        </p:spPr>
        <p:txBody>
          <a:bodyPr lIns="0" tIns="0" rIns="0" bIns="0" anchor="t"/>
          <a:lstStyle/>
          <a:p>
            <a:pPr marL="0" marR="0" indent="0" algn="l">
              <a:lnSpc>
                <a:spcPct val="100000"/>
              </a:lnSpc>
              <a:spcBef>
                <a:spcPts val="0"/>
              </a:spcBef>
              <a:spcAft>
                <a:spcPts val="0"/>
              </a:spcAft>
              <a:defRPr/>
            </a:pPr>
            <a:r>
              <a:rPr lang="fr-FR" sz="2000" u="none" strike="noStrike">
                <a:solidFill>
                  <a:schemeClr val="tx1"/>
                </a:solidFill>
                <a:latin typeface="Arial"/>
                <a:cs typeface="Arial"/>
              </a:rPr>
              <a:t>Receiver</a:t>
            </a:r>
            <a:br>
              <a:rPr strike="noStrike"/>
            </a:br>
            <a:br>
              <a:rPr strike="noStrike"/>
            </a:br>
            <a:br>
              <a:rPr strike="noStrike"/>
            </a:br>
            <a:br>
              <a:rPr strike="noStrike"/>
            </a:br>
            <a:br>
              <a:rPr strike="noStrike"/>
            </a:br>
            <a:endParaRPr/>
          </a:p>
        </p:txBody>
      </p:sp>
      <p:pic>
        <p:nvPicPr>
          <p:cNvPr id="10" name="Image 9" hidden="0"/>
          <p:cNvPicPr/>
          <p:nvPr isPhoto="0" userDrawn="0"/>
        </p:nvPicPr>
        <p:blipFill>
          <a:blip r:embed="rId5">
            <a:alphaModFix/>
          </a:blip>
          <a:srcRect l="0" t="22095" r="7278" b="0"/>
          <a:stretch/>
        </p:blipFill>
        <p:spPr bwMode="auto">
          <a:xfrm>
            <a:off x="7919839" y="0"/>
            <a:ext cx="2159199" cy="1667773"/>
          </a:xfrm>
          <a:prstGeom prst="rect">
            <a:avLst/>
          </a:prstGeom>
          <a:ln>
            <a:noFill/>
          </a:ln>
          <a:effectLst/>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Slide26">
    <p:bg>
      <p:bgPr shadeToTitle="0">
        <a:gradFill>
          <a:gsLst>
            <a:gs pos="0">
              <a:srgbClr val="66FFFF"/>
            </a:gs>
            <a:gs pos="100000">
              <a:srgbClr val="006666">
                <a:alpha val="100000"/>
              </a:srgbClr>
            </a:gs>
          </a:gsLst>
          <a:lin ang="15300000" scaled="1"/>
        </a:gradFill>
      </p:bgPr>
    </p:bg>
    <p:spTree>
      <p:nvGrpSpPr>
        <p:cNvPr id="1" name="" hidden="0"/>
        <p:cNvGrpSpPr/>
        <p:nvPr isPhoto="0" userDrawn="0"/>
      </p:nvGrpSpPr>
      <p:grpSpPr bwMode="auto">
        <a:xfrm>
          <a:off x="0" y="0"/>
          <a:ext cx="0" cy="0"/>
          <a:chOff x="0" y="0"/>
          <a:chExt cx="0" cy="0"/>
        </a:xfrm>
      </p:grpSpPr>
      <p:pic>
        <p:nvPicPr>
          <p:cNvPr id="2" name="Image 2" hidden="0"/>
          <p:cNvPicPr/>
          <p:nvPr isPhoto="0" userDrawn="0"/>
        </p:nvPicPr>
        <p:blipFill>
          <a:blip r:embed="rId2">
            <a:alphaModFix/>
          </a:blip>
          <a:stretch/>
        </p:blipFill>
        <p:spPr bwMode="auto">
          <a:xfrm>
            <a:off x="0" y="5136876"/>
            <a:ext cx="10079365" cy="533486"/>
          </a:xfrm>
          <a:prstGeom prst="rect">
            <a:avLst/>
          </a:prstGeom>
          <a:ln>
            <a:noFill/>
          </a:ln>
          <a:effectLst/>
        </p:spPr>
      </p:pic>
      <p:sp>
        <p:nvSpPr>
          <p:cNvPr id="3" name="Titre 3" hidden="0"/>
          <p:cNvSpPr txBox="1">
            <a:spLocks noGrp="1"/>
          </p:cNvSpPr>
          <p:nvPr isPhoto="0" userDrawn="0">
            <p:ph type="title" hasCustomPrompt="0"/>
          </p:nvPr>
        </p:nvSpPr>
        <p:spPr bwMode="auto">
          <a:xfrm>
            <a:off x="543565" y="36357"/>
            <a:ext cx="5550850" cy="1259560"/>
          </a:xfrm>
          <a:prstGeom prst="rect">
            <a:avLst/>
          </a:prstGeom>
          <a:noFill/>
          <a:ln>
            <a:noFill/>
          </a:ln>
          <a:effectLst/>
        </p:spPr>
        <p:txBody>
          <a:bodyPr lIns="0" tIns="0" rIns="0" bIns="0" anchor="ctr"/>
          <a:lstStyle/>
          <a:p>
            <a:pPr marL="0" marR="0" indent="0" algn="l">
              <a:lnSpc>
                <a:spcPct val="100000"/>
              </a:lnSpc>
              <a:spcBef>
                <a:spcPts val="0"/>
              </a:spcBef>
              <a:spcAft>
                <a:spcPts val="0"/>
              </a:spcAft>
              <a:defRPr/>
            </a:pPr>
            <a:r>
              <a:rPr lang="fr-FR" sz="4400" u="none" strike="noStrike">
                <a:solidFill>
                  <a:schemeClr val="tx2"/>
                </a:solidFill>
                <a:latin typeface="Arial"/>
                <a:cs typeface="Arial"/>
              </a:rPr>
              <a:t>A. The radio </a:t>
            </a:r>
            <a:r>
              <a:rPr lang="fr-FR" sz="4400" u="none" strike="noStrike">
                <a:solidFill>
                  <a:schemeClr val="tx2"/>
                </a:solidFill>
                <a:latin typeface="Arial"/>
                <a:cs typeface="Arial"/>
              </a:rPr>
              <a:t>emission</a:t>
            </a:r>
            <a:endParaRPr>
              <a:solidFill>
                <a:schemeClr val="tx2"/>
              </a:solidFill>
            </a:endParaRPr>
          </a:p>
        </p:txBody>
      </p:sp>
      <p:sp>
        <p:nvSpPr>
          <p:cNvPr id="4" name="Titre 4" hidden="0"/>
          <p:cNvSpPr txBox="1">
            <a:spLocks noGrp="1"/>
          </p:cNvSpPr>
          <p:nvPr isPhoto="0" userDrawn="0">
            <p:ph type="title" hasCustomPrompt="0"/>
          </p:nvPr>
        </p:nvSpPr>
        <p:spPr bwMode="auto">
          <a:xfrm>
            <a:off x="565164" y="1295918"/>
            <a:ext cx="5108078" cy="1390232"/>
          </a:xfrm>
          <a:prstGeom prst="rect">
            <a:avLst/>
          </a:prstGeom>
          <a:noFill/>
          <a:ln>
            <a:noFill/>
          </a:ln>
          <a:effectLst/>
        </p:spPr>
        <p:txBody>
          <a:bodyPr lIns="0" tIns="0" rIns="0" bIns="0" anchor="t"/>
          <a:lstStyle/>
          <a:p>
            <a:pPr marL="0" marR="0" indent="0" algn="l">
              <a:lnSpc>
                <a:spcPct val="100000"/>
              </a:lnSpc>
              <a:spcBef>
                <a:spcPts val="0"/>
              </a:spcBef>
              <a:spcAft>
                <a:spcPts val="0"/>
              </a:spcAft>
              <a:defRPr/>
            </a:pPr>
            <a:r>
              <a:rPr lang="fr-FR" sz="2000" b="1" u="none" strike="noStrike">
                <a:solidFill>
                  <a:schemeClr val="accent6"/>
                </a:solidFill>
                <a:latin typeface="Arial"/>
                <a:cs typeface="Arial"/>
              </a:rPr>
              <a:t>3) </a:t>
            </a:r>
            <a:r>
              <a:rPr lang="fr-FR" sz="2000" b="1" u="none" strike="noStrike">
                <a:solidFill>
                  <a:schemeClr val="accent6"/>
                </a:solidFill>
                <a:latin typeface="Arial"/>
                <a:cs typeface="Arial"/>
              </a:rPr>
              <a:t>Maqueen</a:t>
            </a:r>
            <a:r>
              <a:rPr lang="fr-FR" sz="2000" b="1" u="none" strike="noStrike">
                <a:solidFill>
                  <a:schemeClr val="accent6"/>
                </a:solidFill>
                <a:latin typeface="Arial"/>
                <a:cs typeface="Arial"/>
              </a:rPr>
              <a:t>+ Code</a:t>
            </a:r>
            <a:br>
              <a:rPr strike="noStrike"/>
            </a:br>
            <a:br>
              <a:rPr strike="noStrike"/>
            </a:br>
            <a:r>
              <a:rPr lang="fr-FR" sz="2000" u="none" strike="noStrike">
                <a:solidFill>
                  <a:schemeClr val="tx1"/>
                </a:solidFill>
                <a:latin typeface="Arial"/>
                <a:cs typeface="Arial"/>
              </a:rPr>
              <a:t>Example :</a:t>
            </a:r>
            <a:br>
              <a:rPr strike="noStrike"/>
            </a:br>
            <a:br>
              <a:rPr strike="noStrike"/>
            </a:br>
            <a:br>
              <a:rPr strike="noStrike"/>
            </a:br>
            <a:br>
              <a:rPr strike="noStrike"/>
            </a:br>
            <a:br>
              <a:rPr strike="noStrike"/>
            </a:br>
            <a:endParaRPr/>
          </a:p>
        </p:txBody>
      </p:sp>
      <p:sp>
        <p:nvSpPr>
          <p:cNvPr id="5" name="Titre 4" hidden="0"/>
          <p:cNvSpPr txBox="1">
            <a:spLocks noGrp="1"/>
          </p:cNvSpPr>
          <p:nvPr isPhoto="0" userDrawn="0"/>
        </p:nvSpPr>
        <p:spPr bwMode="auto">
          <a:xfrm>
            <a:off x="1505425" y="3797760"/>
            <a:ext cx="3227916" cy="1069132"/>
          </a:xfrm>
          <a:prstGeom prst="rect">
            <a:avLst/>
          </a:prstGeom>
          <a:noFill/>
          <a:ln>
            <a:noFill/>
          </a:ln>
          <a:effectLst/>
        </p:spPr>
        <p:txBody>
          <a:bodyPr lIns="0" tIns="0" rIns="0" bIns="0" anchor="t"/>
          <a:lstStyle/>
          <a:p>
            <a:pPr marL="0" marR="0" indent="0" algn="ctr">
              <a:lnSpc>
                <a:spcPct val="150000"/>
              </a:lnSpc>
              <a:spcBef>
                <a:spcPts val="0"/>
              </a:spcBef>
              <a:spcAft>
                <a:spcPts val="0"/>
              </a:spcAft>
              <a:defRPr/>
            </a:pPr>
            <a:r>
              <a:rPr lang="fr-FR" sz="2000" u="none" strike="noStrike">
                <a:solidFill>
                  <a:schemeClr val="tx1"/>
                </a:solidFill>
                <a:latin typeface="Arial"/>
                <a:cs typeface="Arial"/>
              </a:rPr>
              <a:t>Transmitter</a:t>
            </a:r>
            <a:br>
              <a:rPr strike="noStrike">
                <a:solidFill>
                  <a:schemeClr val="tx1"/>
                </a:solidFill>
              </a:rPr>
            </a:br>
            <a:r>
              <a:rPr lang="en-US" sz="1800" u="none" strike="noStrike">
                <a:solidFill>
                  <a:schemeClr val="tx1"/>
                </a:solidFill>
                <a:latin typeface="Arial"/>
                <a:cs typeface="Arial"/>
              </a:rPr>
              <a:t>Sends the number 1 around</a:t>
            </a:r>
            <a:br>
              <a:rPr strike="noStrike"/>
            </a:br>
            <a:br>
              <a:rPr strike="noStrike"/>
            </a:br>
            <a:br>
              <a:rPr strike="noStrike"/>
            </a:br>
            <a:br>
              <a:rPr strike="noStrike"/>
            </a:br>
            <a:br>
              <a:rPr strike="noStrike"/>
            </a:br>
            <a:endParaRPr/>
          </a:p>
        </p:txBody>
      </p:sp>
      <p:sp>
        <p:nvSpPr>
          <p:cNvPr id="6" name="Titre 4" hidden="0"/>
          <p:cNvSpPr txBox="1">
            <a:spLocks noGrp="1"/>
          </p:cNvSpPr>
          <p:nvPr isPhoto="0" userDrawn="0"/>
        </p:nvSpPr>
        <p:spPr bwMode="auto">
          <a:xfrm>
            <a:off x="5410459" y="3707766"/>
            <a:ext cx="3162400" cy="1160926"/>
          </a:xfrm>
          <a:prstGeom prst="rect">
            <a:avLst/>
          </a:prstGeom>
          <a:noFill/>
          <a:ln>
            <a:noFill/>
          </a:ln>
          <a:effectLst/>
        </p:spPr>
        <p:txBody>
          <a:bodyPr lIns="0" tIns="0" rIns="0" bIns="0" anchor="t"/>
          <a:lstStyle/>
          <a:p>
            <a:pPr marL="0" marR="0" indent="0" algn="ctr">
              <a:lnSpc>
                <a:spcPct val="150000"/>
              </a:lnSpc>
              <a:spcBef>
                <a:spcPts val="0"/>
              </a:spcBef>
              <a:spcAft>
                <a:spcPts val="0"/>
              </a:spcAft>
              <a:defRPr/>
            </a:pPr>
            <a:r>
              <a:rPr lang="fr-FR" sz="2000" u="none" strike="noStrike">
                <a:solidFill>
                  <a:schemeClr val="tx1"/>
                </a:solidFill>
                <a:latin typeface="Arial"/>
                <a:cs typeface="Arial"/>
              </a:rPr>
              <a:t>Receiver</a:t>
            </a:r>
            <a:r>
              <a:rPr lang="fr-FR" sz="2000" u="none" strike="noStrike">
                <a:solidFill>
                  <a:schemeClr val="tx1"/>
                </a:solidFill>
                <a:latin typeface="Arial"/>
                <a:cs typeface="Arial"/>
              </a:rPr>
              <a:t> :</a:t>
            </a:r>
            <a:br>
              <a:rPr strike="noStrike">
                <a:solidFill>
                  <a:schemeClr val="tx1"/>
                </a:solidFill>
              </a:rPr>
            </a:br>
            <a:r>
              <a:rPr lang="en-US" sz="1800" u="none" strike="noStrike">
                <a:solidFill>
                  <a:schemeClr val="tx1"/>
                </a:solidFill>
                <a:latin typeface="Arial"/>
                <a:cs typeface="Arial"/>
              </a:rPr>
              <a:t>Displays the number received and then a "check" drawing</a:t>
            </a:r>
            <a:br>
              <a:rPr strike="noStrike"/>
            </a:br>
            <a:br>
              <a:rPr strike="noStrike"/>
            </a:br>
            <a:br>
              <a:rPr strike="noStrike"/>
            </a:br>
            <a:br>
              <a:rPr strike="noStrike"/>
            </a:br>
            <a:endParaRPr/>
          </a:p>
        </p:txBody>
      </p:sp>
      <p:pic>
        <p:nvPicPr>
          <p:cNvPr id="7" name="Image 6" hidden="0"/>
          <p:cNvPicPr/>
          <p:nvPr isPhoto="0" userDrawn="0"/>
        </p:nvPicPr>
        <p:blipFill>
          <a:blip r:embed="rId3">
            <a:alphaModFix/>
          </a:blip>
          <a:stretch/>
        </p:blipFill>
        <p:spPr bwMode="auto">
          <a:xfrm>
            <a:off x="1527023" y="2759586"/>
            <a:ext cx="3227555" cy="897783"/>
          </a:xfrm>
          <a:prstGeom prst="rect">
            <a:avLst/>
          </a:prstGeom>
          <a:ln>
            <a:noFill/>
          </a:ln>
          <a:effectLst/>
        </p:spPr>
      </p:pic>
      <p:pic>
        <p:nvPicPr>
          <p:cNvPr id="8" name="Image 7" hidden="0"/>
          <p:cNvPicPr/>
          <p:nvPr isPhoto="0" userDrawn="0"/>
        </p:nvPicPr>
        <p:blipFill>
          <a:blip r:embed="rId4">
            <a:alphaModFix/>
          </a:blip>
          <a:stretch/>
        </p:blipFill>
        <p:spPr bwMode="auto">
          <a:xfrm>
            <a:off x="5334863" y="1377273"/>
            <a:ext cx="3239075" cy="2280096"/>
          </a:xfrm>
          <a:prstGeom prst="rect">
            <a:avLst/>
          </a:prstGeom>
          <a:ln>
            <a:noFill/>
          </a:ln>
          <a:effectLst/>
        </p:spPr>
      </p:pic>
      <p:sp>
        <p:nvSpPr>
          <p:cNvPr id="11" name="ZoneTexte 10" hidden="0"/>
          <p:cNvSpPr txBox="1">
            <a:spLocks noGrp="1"/>
          </p:cNvSpPr>
          <p:nvPr isPhoto="0" userDrawn="0"/>
        </p:nvSpPr>
        <p:spPr bwMode="auto">
          <a:xfrm>
            <a:off x="6648781" y="5025283"/>
            <a:ext cx="196979" cy="243884"/>
          </a:xfrm>
          <a:prstGeom prst="rect">
            <a:avLst/>
          </a:prstGeom>
          <a:noFill/>
          <a:effectLst/>
        </p:spPr>
        <p:txBody>
          <a:bodyPr lIns="91440" tIns="45720" rIns="91440" bIns="45720" anchor="t">
            <a:spAutoFit/>
          </a:bodyPr>
          <a:lstStyle/>
          <a:p>
            <a:pPr>
              <a:defRPr/>
            </a:pPr>
            <a:endParaRPr/>
          </a:p>
        </p:txBody>
      </p:sp>
      <p:pic>
        <p:nvPicPr>
          <p:cNvPr id="12" name="Image 11" hidden="0"/>
          <p:cNvPicPr/>
          <p:nvPr isPhoto="0" userDrawn="0"/>
        </p:nvPicPr>
        <p:blipFill>
          <a:blip r:embed="rId5"/>
          <a:stretch/>
        </p:blipFill>
        <p:spPr bwMode="auto">
          <a:xfrm>
            <a:off x="1737970" y="2517321"/>
            <a:ext cx="2805663" cy="1209883"/>
          </a:xfrm>
          <a:prstGeom prst="rect">
            <a:avLst/>
          </a:prstGeom>
          <a:effectLst/>
        </p:spPr>
      </p:pic>
      <p:pic>
        <p:nvPicPr>
          <p:cNvPr id="13" name="Image 12" hidden="0"/>
          <p:cNvPicPr/>
          <p:nvPr isPhoto="0" userDrawn="0"/>
        </p:nvPicPr>
        <p:blipFill>
          <a:blip r:embed="rId6">
            <a:alphaModFix/>
          </a:blip>
          <a:srcRect l="0" t="22095" r="7278" b="0"/>
          <a:stretch/>
        </p:blipFill>
        <p:spPr bwMode="auto">
          <a:xfrm>
            <a:off x="7919839" y="0"/>
            <a:ext cx="2159199" cy="1667773"/>
          </a:xfrm>
          <a:prstGeom prst="rect">
            <a:avLst/>
          </a:prstGeom>
          <a:ln>
            <a:noFill/>
          </a:ln>
          <a:effectLst/>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Slide19">
    <p:bg>
      <p:bgPr shadeToTitle="0">
        <a:gradFill>
          <a:gsLst>
            <a:gs pos="0">
              <a:srgbClr val="66FFFF"/>
            </a:gs>
            <a:gs pos="100000">
              <a:srgbClr val="006666">
                <a:alpha val="100000"/>
              </a:srgbClr>
            </a:gs>
          </a:gsLst>
          <a:lin ang="15300000" scaled="1"/>
        </a:gradFill>
      </p:bgPr>
    </p:bg>
    <p:spTree>
      <p:nvGrpSpPr>
        <p:cNvPr id="1" name="" hidden="0"/>
        <p:cNvGrpSpPr/>
        <p:nvPr isPhoto="0" userDrawn="0"/>
      </p:nvGrpSpPr>
      <p:grpSpPr bwMode="auto">
        <a:xfrm>
          <a:off x="0" y="0"/>
          <a:ext cx="0" cy="0"/>
          <a:chOff x="0" y="0"/>
          <a:chExt cx="0" cy="0"/>
        </a:xfrm>
      </p:grpSpPr>
      <p:pic>
        <p:nvPicPr>
          <p:cNvPr id="2" name="Image 2" hidden="0"/>
          <p:cNvPicPr/>
          <p:nvPr isPhoto="0" userDrawn="0"/>
        </p:nvPicPr>
        <p:blipFill>
          <a:blip r:embed="rId2">
            <a:alphaModFix/>
          </a:blip>
          <a:stretch/>
        </p:blipFill>
        <p:spPr bwMode="auto">
          <a:xfrm>
            <a:off x="0" y="5136876"/>
            <a:ext cx="10079365" cy="533486"/>
          </a:xfrm>
          <a:prstGeom prst="rect">
            <a:avLst/>
          </a:prstGeom>
          <a:ln>
            <a:noFill/>
          </a:ln>
          <a:effectLst/>
        </p:spPr>
      </p:pic>
      <p:sp>
        <p:nvSpPr>
          <p:cNvPr id="3" name="Titre 3" hidden="0"/>
          <p:cNvSpPr txBox="1">
            <a:spLocks noGrp="1"/>
          </p:cNvSpPr>
          <p:nvPr isPhoto="0" userDrawn="0">
            <p:ph type="title" hasCustomPrompt="0"/>
          </p:nvPr>
        </p:nvSpPr>
        <p:spPr bwMode="auto">
          <a:xfrm>
            <a:off x="543565" y="36357"/>
            <a:ext cx="5550850" cy="1259560"/>
          </a:xfrm>
          <a:prstGeom prst="rect">
            <a:avLst/>
          </a:prstGeom>
          <a:noFill/>
          <a:ln>
            <a:noFill/>
          </a:ln>
          <a:effectLst/>
        </p:spPr>
        <p:txBody>
          <a:bodyPr lIns="0" tIns="0" rIns="0" bIns="0" anchor="ctr"/>
          <a:lstStyle/>
          <a:p>
            <a:pPr marL="0" marR="0" indent="0" algn="l">
              <a:lnSpc>
                <a:spcPct val="100000"/>
              </a:lnSpc>
              <a:spcBef>
                <a:spcPts val="0"/>
              </a:spcBef>
              <a:spcAft>
                <a:spcPts val="0"/>
              </a:spcAft>
              <a:defRPr/>
            </a:pPr>
            <a:r>
              <a:rPr lang="fr-FR" sz="4400" u="none" strike="noStrike">
                <a:solidFill>
                  <a:schemeClr val="tx2"/>
                </a:solidFill>
                <a:latin typeface="Arial"/>
                <a:cs typeface="Arial"/>
              </a:rPr>
              <a:t>B. The codage </a:t>
            </a:r>
            <a:endParaRPr>
              <a:solidFill>
                <a:schemeClr val="tx2"/>
              </a:solidFill>
            </a:endParaRPr>
          </a:p>
        </p:txBody>
      </p:sp>
      <p:sp>
        <p:nvSpPr>
          <p:cNvPr id="4" name="Titre 4" hidden="0"/>
          <p:cNvSpPr txBox="1">
            <a:spLocks noGrp="1"/>
          </p:cNvSpPr>
          <p:nvPr isPhoto="0" userDrawn="0">
            <p:ph type="title" hasCustomPrompt="0"/>
          </p:nvPr>
        </p:nvSpPr>
        <p:spPr bwMode="auto">
          <a:xfrm>
            <a:off x="565164" y="1295918"/>
            <a:ext cx="8434795" cy="3599773"/>
          </a:xfrm>
          <a:prstGeom prst="rect">
            <a:avLst/>
          </a:prstGeom>
          <a:noFill/>
          <a:ln>
            <a:noFill/>
          </a:ln>
          <a:effectLst/>
        </p:spPr>
        <p:txBody>
          <a:bodyPr lIns="0" tIns="0" rIns="0" bIns="0" anchor="t"/>
          <a:lstStyle/>
          <a:p>
            <a:pPr marL="0" marR="0" indent="0" algn="l">
              <a:lnSpc>
                <a:spcPct val="100000"/>
              </a:lnSpc>
              <a:spcBef>
                <a:spcPts val="0"/>
              </a:spcBef>
              <a:spcAft>
                <a:spcPts val="0"/>
              </a:spcAft>
              <a:defRPr/>
            </a:pPr>
            <a:r>
              <a:rPr lang="fr-FR" sz="2000" b="1" u="none">
                <a:solidFill>
                  <a:schemeClr val="accent6"/>
                </a:solidFill>
                <a:latin typeface="Arial"/>
                <a:cs typeface="Arial"/>
              </a:rPr>
              <a:t>1) General </a:t>
            </a:r>
            <a:r>
              <a:rPr lang="fr-FR" sz="2000" b="1" u="none">
                <a:solidFill>
                  <a:schemeClr val="accent6"/>
                </a:solidFill>
                <a:latin typeface="Arial"/>
                <a:cs typeface="Arial"/>
              </a:rPr>
              <a:t>explanations</a:t>
            </a:r>
            <a:br>
              <a:rPr strike="noStrike"/>
            </a:br>
            <a:br>
              <a:rPr strike="noStrike"/>
            </a:br>
            <a:r>
              <a:rPr lang="en-US" sz="1800" u="none" strike="noStrike">
                <a:solidFill>
                  <a:schemeClr val="tx1"/>
                </a:solidFill>
                <a:latin typeface="Arial"/>
                <a:cs typeface="Arial"/>
              </a:rPr>
              <a:t>If a signal is broadcast all around the transmitter, threats can intercept the message and read </a:t>
            </a:r>
            <a:r>
              <a:rPr lang="en-US" sz="1800" u="none" strike="noStrike">
                <a:solidFill>
                  <a:schemeClr val="tx1"/>
                </a:solidFill>
                <a:latin typeface="Arial"/>
                <a:cs typeface="Arial"/>
              </a:rPr>
              <a:t>it.This</a:t>
            </a:r>
            <a:r>
              <a:rPr lang="en-US" sz="1800" u="none" strike="noStrike">
                <a:solidFill>
                  <a:schemeClr val="tx1"/>
                </a:solidFill>
                <a:latin typeface="Arial"/>
                <a:cs typeface="Arial"/>
              </a:rPr>
              <a:t> is why data is encrypted. </a:t>
            </a:r>
            <a:br>
              <a:rPr strike="noStrike">
                <a:solidFill>
                  <a:schemeClr val="tx1"/>
                </a:solidFill>
              </a:rPr>
            </a:br>
            <a:br>
              <a:rPr strike="noStrike">
                <a:solidFill>
                  <a:schemeClr val="tx1"/>
                </a:solidFill>
              </a:rPr>
            </a:br>
            <a:r>
              <a:rPr lang="en-US" sz="1800" u="none" strike="noStrike">
                <a:solidFill>
                  <a:schemeClr val="tx1"/>
                </a:solidFill>
                <a:latin typeface="Arial"/>
                <a:cs typeface="Arial"/>
              </a:rPr>
              <a:t>There are different kinds of encryption, mathematical, algorithmic, alphabetical, and keyed. Generally, 2 keys are created : 1 for the transmitter, 1 for the receiver. The sender encodes his message with his key, then the receiver will be able to decode it with the key. The other receivers on the path of the wave will not be able to read the information, because they do not have the key.</a:t>
            </a:r>
            <a:br>
              <a:rPr strike="noStrike"/>
            </a:br>
            <a:br>
              <a:rPr strike="noStrike"/>
            </a:br>
            <a:endParaRPr/>
          </a:p>
        </p:txBody>
      </p:sp>
      <p:pic>
        <p:nvPicPr>
          <p:cNvPr id="6" name="Image 5" hidden="0"/>
          <p:cNvPicPr/>
          <p:nvPr isPhoto="0" userDrawn="0"/>
        </p:nvPicPr>
        <p:blipFill>
          <a:blip r:embed="rId3">
            <a:alphaModFix/>
          </a:blip>
          <a:srcRect l="0" t="22095" r="7278" b="0"/>
          <a:stretch/>
        </p:blipFill>
        <p:spPr bwMode="auto">
          <a:xfrm>
            <a:off x="7919839" y="0"/>
            <a:ext cx="2159199" cy="1667773"/>
          </a:xfrm>
          <a:prstGeom prst="rect">
            <a:avLst/>
          </a:prstGeom>
          <a:ln>
            <a:noFill/>
          </a:ln>
          <a:effectLst/>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_">
  <a:themeElements>
    <a:clrScheme name="_">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_">
      <a:majorFont>
        <a:latin typeface="Arial"/>
        <a:ea typeface="DejaVu Sans"/>
        <a:cs typeface="DejaVu Sans"/>
      </a:majorFont>
      <a:minorFont>
        <a:latin typeface="Arial"/>
        <a:ea typeface="DejaVu Sans"/>
        <a:cs typeface="DejaVu Sans"/>
      </a:minorFont>
    </a:fontScheme>
    <a:fmtScheme name="_">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lumMod val="102000"/>
                <a:satMod val="103000"/>
                <a:tint val="94000"/>
              </a:schemeClr>
            </a:gs>
            <a:gs pos="50000">
              <a:schemeClr val="phClr">
                <a:lumMod val="100000"/>
                <a:satMod val="110000"/>
                <a:shade val="100000"/>
              </a:schemeClr>
            </a:gs>
            <a:gs pos="100000">
              <a:schemeClr val="phClr">
                <a:lumMod val="120000"/>
                <a:satMod val="99000"/>
                <a:shade val="78000"/>
              </a:schemeClr>
            </a:gs>
          </a:gsLst>
          <a:lin ang="5400000" scaled="0"/>
        </a:gradFill>
      </a:fillStyleLst>
      <a:lnStyleLst>
        <a:ln w="6350" cap="flat" cmpd="sng" algn="ctr">
          <a:solidFill>
            <a:schemeClr val="phClr"/>
          </a:solidFill>
          <a:miter lim="800000"/>
        </a:ln>
        <a:ln w="12700" cap="flat" cmpd="sng" algn="ctr">
          <a:solidFill>
            <a:schemeClr val="phClr"/>
          </a:solidFill>
          <a:miter lim="800000"/>
        </a:ln>
        <a:ln w="1905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lumMod val="102000"/>
                <a:satMod val="150000"/>
                <a:tint val="93000"/>
                <a:shade val="98000"/>
              </a:schemeClr>
            </a:gs>
            <a:gs pos="50000">
              <a:schemeClr val="phClr">
                <a:lumMod val="103000"/>
                <a:satMod val="130000"/>
                <a:tint val="98000"/>
                <a:shade val="90000"/>
              </a:schemeClr>
            </a:gs>
            <a:gs pos="100000">
              <a:schemeClr val="phClr">
                <a:satMod val="120000"/>
                <a:shade val="63000"/>
              </a:schemeClr>
            </a:gs>
          </a:gsLst>
          <a:lin ang="5400000" scaled="0"/>
        </a:gradFill>
      </a:bgFillStyleLst>
    </a:fmtScheme>
  </a:themeElements>
  <a:objectDefaults/>
</a:theme>
</file>

<file path=docProps/app.xml><?xml version="1.0" encoding="utf-8"?>
<Properties xmlns="http://schemas.openxmlformats.org/officeDocument/2006/extended-properties" xmlns:vt="http://schemas.openxmlformats.org/officeDocument/2006/docPropsVTypes">
  <Template/>
  <TotalTime>0</TotalTime>
  <Words>0</Words>
  <Application>ONLYOFFICE/7.1.1.23</Application>
  <DocSecurity>0</DocSecurity>
  <PresentationFormat>Personnalisé</PresentationFormat>
  <Paragraphs>0</Paragraphs>
  <Slides>14</Slides>
  <Notes>14</Notes>
  <HiddenSlides>0</HiddenSlides>
  <MMClips>2</MMClips>
  <ScaleCrop>0</ScaleCrop>
  <HeadingPairs>
    <vt:vector size="4" baseType="variant">
      <vt:variant>
        <vt:lpstr>Theme</vt:lpstr>
      </vt:variant>
      <vt:variant>
        <vt:i4>1</vt:i4>
      </vt:variant>
      <vt:variant>
        <vt:lpstr>Slide Titles</vt:lpstr>
      </vt:variant>
      <vt:variant>
        <vt:i4>14</vt:i4>
      </vt:variant>
    </vt:vector>
  </HeadingPairs>
  <TitlesOfParts>
    <vt:vector size="15"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Manager/>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3 :  Radio Emission</dc:title>
  <dc:subject/>
  <dc:creator>Laeti</dc:creator>
  <cp:keywords/>
  <dc:description/>
  <dc:identifier/>
  <dc:language/>
  <cp:lastModifiedBy>mrettberg</cp:lastModifiedBy>
  <cp:revision>27</cp:revision>
  <dcterms:modified xsi:type="dcterms:W3CDTF">2022-09-06T17:58:49Z</dcterms:modified>
  <cp:category/>
  <cp:contentStatus/>
  <cp:version/>
</cp:coreProperties>
</file>