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_rels/presentation.xml.rels" ContentType="application/vnd.openxmlformats-package.relationships+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_rels/slideLayout22.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17.xml.rels" ContentType="application/vnd.openxmlformats-package.relationships+xml"/>
  <Override PartName="/ppt/slideLayouts/_rels/slideLayout19.xml.rels" ContentType="application/vnd.openxmlformats-package.relationships+xml"/>
  <Override PartName="/ppt/slideLayouts/_rels/slideLayout21.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16.xml.rels" ContentType="application/vnd.openxmlformats-package.relationships+xml"/>
  <Override PartName="/ppt/slideLayouts/_rels/slideLayout18.xml.rels" ContentType="application/vnd.openxmlformats-package.relationships+xml"/>
  <Override PartName="/ppt/slideLayouts/_rels/slideLayout5.xml.rels" ContentType="application/vnd.openxmlformats-package.relationships+xml"/>
  <Override PartName="/ppt/slideLayouts/_rels/slideLayout13.xml.rels" ContentType="application/vnd.openxmlformats-package.relationships+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1.xml.rels" ContentType="application/vnd.openxmlformats-package.relationships+xml"/>
  <Override PartName="/ppt/slideLayouts/_rels/slideLayout14.xml.rels" ContentType="application/vnd.openxmlformats-package.relationships+xml"/>
  <Override PartName="/ppt/slideLayouts/_rels/slideLayout10.xml.rels" ContentType="application/vnd.openxmlformats-package.relationships+xml"/>
  <Override PartName="/ppt/slideLayouts/_rels/slideLayout24.xml.rels" ContentType="application/vnd.openxmlformats-package.relationships+xml"/>
  <Override PartName="/ppt/slideLayouts/_rels/slideLayout9.xml.rels" ContentType="application/vnd.openxmlformats-package.relationships+xml"/>
  <Override PartName="/ppt/slideLayouts/_rels/slideLayout23.xml.rels" ContentType="application/vnd.openxmlformats-package.relationships+xml"/>
  <Override PartName="/ppt/slideLayouts/_rels/slideLayout8.xml.rels" ContentType="application/vnd.openxmlformats-package.relationships+xml"/>
  <Override PartName="/ppt/slideLayouts/_rels/slideLayout15.xml.rels" ContentType="application/vnd.openxmlformats-package.relationships+xml"/>
  <Override PartName="/ppt/slideLayouts/_rels/slideLayout2.xml.rels" ContentType="application/vnd.openxmlformats-package.relationships+xml"/>
  <Override PartName="/ppt/slideLayouts/_rels/slideLayout20.xml.rels" ContentType="application/vnd.openxmlformats-package.relationships+xml"/>
  <Override PartName="/ppt/slideLayouts/slideLayout6.xml" ContentType="application/vnd.openxmlformats-officedocument.presentationml.slideLayout+xml"/>
  <Override PartName="/ppt/slideLayouts/slideLayout24.xml" ContentType="application/vnd.openxmlformats-officedocument.presentationml.slideLayout+xml"/>
  <Override PartName="/ppt/slideLayouts/slideLayout5.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media/image23.png" ContentType="image/png"/>
  <Override PartName="/ppt/media/image22.png" ContentType="image/png"/>
  <Override PartName="/ppt/media/image21.png" ContentType="image/png"/>
  <Override PartName="/ppt/media/image19.png" ContentType="image/png"/>
  <Override PartName="/ppt/media/image20.png" ContentType="image/png"/>
  <Override PartName="/ppt/media/image57.png" ContentType="image/png"/>
  <Override PartName="/ppt/media/image18.png" ContentType="image/png"/>
  <Override PartName="/ppt/media/image17.png" ContentType="image/png"/>
  <Override PartName="/ppt/media/image16.png" ContentType="image/png"/>
  <Override PartName="/ppt/media/image15.png" ContentType="image/png"/>
  <Override PartName="/ppt/media/image14.png" ContentType="image/png"/>
  <Override PartName="/ppt/media/image24.png" ContentType="image/png"/>
  <Override PartName="/ppt/media/image1.png" ContentType="image/png"/>
  <Override PartName="/ppt/media/image31.png" ContentType="image/png"/>
  <Override PartName="/ppt/media/image25.png" ContentType="image/png"/>
  <Override PartName="/ppt/media/image2.png" ContentType="image/png"/>
  <Override PartName="/ppt/media/image32.png" ContentType="image/png"/>
  <Override PartName="/ppt/media/image26.png" ContentType="image/png"/>
  <Override PartName="/ppt/media/image3.png" ContentType="image/png"/>
  <Override PartName="/ppt/media/image33.png" ContentType="image/png"/>
  <Override PartName="/ppt/media/image27.png" ContentType="image/png"/>
  <Override PartName="/ppt/media/image4.png" ContentType="image/png"/>
  <Override PartName="/ppt/media/image34.png" ContentType="image/png"/>
  <Override PartName="/ppt/media/image28.png" ContentType="image/png"/>
  <Override PartName="/ppt/media/image5.png" ContentType="image/png"/>
  <Override PartName="/ppt/media/image35.png" ContentType="image/png"/>
  <Override PartName="/ppt/media/image10.png" ContentType="image/png"/>
  <Override PartName="/ppt/media/image47.png" ContentType="image/png"/>
  <Override PartName="/ppt/media/image45.png" ContentType="image/png"/>
  <Override PartName="/ppt/media/image46.png" ContentType="image/png"/>
  <Override PartName="/ppt/media/image50.png" ContentType="image/png"/>
  <Override PartName="/ppt/media/image13.png" ContentType="image/png"/>
  <Override PartName="/ppt/media/image11.png" ContentType="image/png"/>
  <Override PartName="/ppt/media/image48.png" ContentType="image/png"/>
  <Override PartName="/ppt/media/image51.png" ContentType="image/png"/>
  <Override PartName="/ppt/media/image52.png" ContentType="image/png"/>
  <Override PartName="/ppt/media/image41.png" ContentType="image/png"/>
  <Override PartName="/ppt/media/image53.png" ContentType="image/png"/>
  <Override PartName="/ppt/media/image42.png" ContentType="image/png"/>
  <Override PartName="/ppt/media/image54.png" ContentType="image/png"/>
  <Override PartName="/ppt/media/image43.png" ContentType="image/png"/>
  <Override PartName="/ppt/media/image55.png" ContentType="image/png"/>
  <Override PartName="/ppt/media/image44.png" ContentType="image/png"/>
  <Override PartName="/ppt/media/image56.png" ContentType="image/png"/>
  <Override PartName="/ppt/media/image40.png" ContentType="image/png"/>
  <Override PartName="/ppt/media/image30.png" ContentType="image/png"/>
  <Override PartName="/ppt/media/image39.png" ContentType="image/png"/>
  <Override PartName="/ppt/media/image9.png" ContentType="image/png"/>
  <Override PartName="/ppt/media/image38.png" ContentType="image/png"/>
  <Override PartName="/ppt/media/image8.png" ContentType="image/png"/>
  <Override PartName="/ppt/media/image49.png" ContentType="image/png"/>
  <Override PartName="/ppt/media/image12.png" ContentType="image/png"/>
  <Override PartName="/ppt/media/image37.png" ContentType="image/png"/>
  <Override PartName="/ppt/media/image7.png" ContentType="image/png"/>
  <Override PartName="/ppt/media/image36.png" ContentType="image/png"/>
  <Override PartName="/ppt/media/image6.png" ContentType="image/png"/>
  <Override PartName="/ppt/media/image29.png" ContentType="image/png"/>
  <Override PartName="/ppt/presProps.xml" ContentType="application/vnd.openxmlformats-officedocument.presentationml.presProps+xml"/>
  <Override PartName="/ppt/slides/_rels/slide8.xml.rels" ContentType="application/vnd.openxmlformats-package.relationships+xml"/>
  <Override PartName="/ppt/slides/_rels/slide9.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14.xml.rels" ContentType="application/vnd.openxmlformats-package.relationships+xml"/>
  <Override PartName="/ppt/slides/_rels/slide11.xml.rels" ContentType="application/vnd.openxmlformats-package.relationships+xml"/>
  <Override PartName="/ppt/slides/_rels/slide1.xml.rels" ContentType="application/vnd.openxmlformats-package.relationships+xml"/>
  <Override PartName="/ppt/slides/_rels/slide4.xml.rels" ContentType="application/vnd.openxmlformats-package.relationships+xml"/>
  <Override PartName="/ppt/slides/_rels/slide2.xml.rels" ContentType="application/vnd.openxmlformats-package.relationships+xml"/>
  <Override PartName="/ppt/slides/_rels/slide5.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slide13.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0079038" cy="5668963"/>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4" name="PlaceHolder 2"/>
          <p:cNvSpPr>
            <a:spLocks noGrp="1"/>
          </p:cNvSpPr>
          <p:nvPr>
            <p:ph/>
          </p:nvPr>
        </p:nvSpPr>
        <p:spPr>
          <a:xfrm>
            <a:off x="503640" y="1326240"/>
            <a:ext cx="9070560" cy="1567800"/>
          </a:xfrm>
          <a:prstGeom prst="rect">
            <a:avLst/>
          </a:prstGeom>
          <a:noFill/>
          <a:ln w="0">
            <a:noFill/>
          </a:ln>
        </p:spPr>
        <p:txBody>
          <a:bodyPr lIns="0" rIns="0" tIns="0" bIns="0" anchor="t">
            <a:normAutofit/>
          </a:bodyPr>
          <a:p>
            <a:endParaRPr b="0" lang="fr-FR" sz="3200" spc="-1" strike="noStrike">
              <a:latin typeface="Arial"/>
            </a:endParaRPr>
          </a:p>
        </p:txBody>
      </p:sp>
      <p:sp>
        <p:nvSpPr>
          <p:cNvPr id="25" name="PlaceHolder 3"/>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7"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28"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29"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0" name="PlaceHolder 5"/>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2" name="PlaceHolder 2"/>
          <p:cNvSpPr>
            <a:spLocks noGrp="1"/>
          </p:cNvSpPr>
          <p:nvPr>
            <p:ph/>
          </p:nvPr>
        </p:nvSpPr>
        <p:spPr>
          <a:xfrm>
            <a:off x="50364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3" name="PlaceHolder 3"/>
          <p:cNvSpPr>
            <a:spLocks noGrp="1"/>
          </p:cNvSpPr>
          <p:nvPr>
            <p:ph/>
          </p:nvPr>
        </p:nvSpPr>
        <p:spPr>
          <a:xfrm>
            <a:off x="357048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4" name="PlaceHolder 4"/>
          <p:cNvSpPr>
            <a:spLocks noGrp="1"/>
          </p:cNvSpPr>
          <p:nvPr>
            <p:ph/>
          </p:nvPr>
        </p:nvSpPr>
        <p:spPr>
          <a:xfrm>
            <a:off x="663696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5" name="PlaceHolder 5"/>
          <p:cNvSpPr>
            <a:spLocks noGrp="1"/>
          </p:cNvSpPr>
          <p:nvPr>
            <p:ph/>
          </p:nvPr>
        </p:nvSpPr>
        <p:spPr>
          <a:xfrm>
            <a:off x="50364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6" name="PlaceHolder 6"/>
          <p:cNvSpPr>
            <a:spLocks noGrp="1"/>
          </p:cNvSpPr>
          <p:nvPr>
            <p:ph/>
          </p:nvPr>
        </p:nvSpPr>
        <p:spPr>
          <a:xfrm>
            <a:off x="357048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37" name="PlaceHolder 7"/>
          <p:cNvSpPr>
            <a:spLocks noGrp="1"/>
          </p:cNvSpPr>
          <p:nvPr>
            <p:ph/>
          </p:nvPr>
        </p:nvSpPr>
        <p:spPr>
          <a:xfrm>
            <a:off x="663696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1" name="PlaceHolder 2"/>
          <p:cNvSpPr>
            <a:spLocks noGrp="1"/>
          </p:cNvSpPr>
          <p:nvPr>
            <p:ph type="subTitle"/>
          </p:nvPr>
        </p:nvSpPr>
        <p:spPr>
          <a:xfrm>
            <a:off x="503640" y="1326240"/>
            <a:ext cx="9070560" cy="328752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3" name="PlaceHolder 2"/>
          <p:cNvSpPr>
            <a:spLocks noGrp="1"/>
          </p:cNvSpPr>
          <p:nvPr>
            <p:ph/>
          </p:nvPr>
        </p:nvSpPr>
        <p:spPr>
          <a:xfrm>
            <a:off x="503640" y="1326240"/>
            <a:ext cx="9070560" cy="328752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45"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46"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3640" y="226080"/>
            <a:ext cx="9070560" cy="438660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0"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51"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52"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3" name="PlaceHolder 2"/>
          <p:cNvSpPr>
            <a:spLocks noGrp="1"/>
          </p:cNvSpPr>
          <p:nvPr>
            <p:ph type="subTitle"/>
          </p:nvPr>
        </p:nvSpPr>
        <p:spPr>
          <a:xfrm>
            <a:off x="503640" y="1326240"/>
            <a:ext cx="9070560" cy="328752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4"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55"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56" name="PlaceHolder 4"/>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8"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59"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60" name="PlaceHolder 4"/>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2" name="PlaceHolder 2"/>
          <p:cNvSpPr>
            <a:spLocks noGrp="1"/>
          </p:cNvSpPr>
          <p:nvPr>
            <p:ph/>
          </p:nvPr>
        </p:nvSpPr>
        <p:spPr>
          <a:xfrm>
            <a:off x="503640" y="1326240"/>
            <a:ext cx="9070560" cy="1567800"/>
          </a:xfrm>
          <a:prstGeom prst="rect">
            <a:avLst/>
          </a:prstGeom>
          <a:noFill/>
          <a:ln w="0">
            <a:noFill/>
          </a:ln>
        </p:spPr>
        <p:txBody>
          <a:bodyPr lIns="0" rIns="0" tIns="0" bIns="0" anchor="t">
            <a:normAutofit/>
          </a:bodyPr>
          <a:p>
            <a:endParaRPr b="0" lang="fr-FR" sz="3200" spc="-1" strike="noStrike">
              <a:latin typeface="Arial"/>
            </a:endParaRPr>
          </a:p>
        </p:txBody>
      </p:sp>
      <p:sp>
        <p:nvSpPr>
          <p:cNvPr id="63" name="PlaceHolder 3"/>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65"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66"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67"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68" name="PlaceHolder 5"/>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70" name="PlaceHolder 2"/>
          <p:cNvSpPr>
            <a:spLocks noGrp="1"/>
          </p:cNvSpPr>
          <p:nvPr>
            <p:ph/>
          </p:nvPr>
        </p:nvSpPr>
        <p:spPr>
          <a:xfrm>
            <a:off x="50364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71" name="PlaceHolder 3"/>
          <p:cNvSpPr>
            <a:spLocks noGrp="1"/>
          </p:cNvSpPr>
          <p:nvPr>
            <p:ph/>
          </p:nvPr>
        </p:nvSpPr>
        <p:spPr>
          <a:xfrm>
            <a:off x="357048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72" name="PlaceHolder 4"/>
          <p:cNvSpPr>
            <a:spLocks noGrp="1"/>
          </p:cNvSpPr>
          <p:nvPr>
            <p:ph/>
          </p:nvPr>
        </p:nvSpPr>
        <p:spPr>
          <a:xfrm>
            <a:off x="6636960" y="13262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73" name="PlaceHolder 5"/>
          <p:cNvSpPr>
            <a:spLocks noGrp="1"/>
          </p:cNvSpPr>
          <p:nvPr>
            <p:ph/>
          </p:nvPr>
        </p:nvSpPr>
        <p:spPr>
          <a:xfrm>
            <a:off x="50364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74" name="PlaceHolder 6"/>
          <p:cNvSpPr>
            <a:spLocks noGrp="1"/>
          </p:cNvSpPr>
          <p:nvPr>
            <p:ph/>
          </p:nvPr>
        </p:nvSpPr>
        <p:spPr>
          <a:xfrm>
            <a:off x="357048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
        <p:nvSpPr>
          <p:cNvPr id="75" name="PlaceHolder 7"/>
          <p:cNvSpPr>
            <a:spLocks noGrp="1"/>
          </p:cNvSpPr>
          <p:nvPr>
            <p:ph/>
          </p:nvPr>
        </p:nvSpPr>
        <p:spPr>
          <a:xfrm>
            <a:off x="6636960" y="3043440"/>
            <a:ext cx="292032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5" name="PlaceHolder 2"/>
          <p:cNvSpPr>
            <a:spLocks noGrp="1"/>
          </p:cNvSpPr>
          <p:nvPr>
            <p:ph/>
          </p:nvPr>
        </p:nvSpPr>
        <p:spPr>
          <a:xfrm>
            <a:off x="503640" y="1326240"/>
            <a:ext cx="9070560" cy="328752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7"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8"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3640" y="226080"/>
            <a:ext cx="9070560" cy="4386600"/>
          </a:xfrm>
          <a:prstGeom prst="rect">
            <a:avLst/>
          </a:prstGeom>
          <a:noFill/>
          <a:ln w="0">
            <a:noFill/>
          </a:ln>
        </p:spPr>
        <p:txBody>
          <a:bodyPr lIns="0" rIns="0" tIns="0" bIns="0" anchor="ctr">
            <a:noAutofit/>
          </a:bodyPr>
          <a:p>
            <a:pPr algn="ctr">
              <a:buNone/>
            </a:pPr>
            <a:endParaRPr b="0" lang="fr-FR"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2"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13" name="PlaceHolder 3"/>
          <p:cNvSpPr>
            <a:spLocks noGrp="1"/>
          </p:cNvSpPr>
          <p:nvPr>
            <p:ph/>
          </p:nvPr>
        </p:nvSpPr>
        <p:spPr>
          <a:xfrm>
            <a:off x="515160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14" name="PlaceHolder 4"/>
          <p:cNvSpPr>
            <a:spLocks noGrp="1"/>
          </p:cNvSpPr>
          <p:nvPr>
            <p:ph/>
          </p:nvPr>
        </p:nvSpPr>
        <p:spPr>
          <a:xfrm>
            <a:off x="50364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16" name="PlaceHolder 2"/>
          <p:cNvSpPr>
            <a:spLocks noGrp="1"/>
          </p:cNvSpPr>
          <p:nvPr>
            <p:ph/>
          </p:nvPr>
        </p:nvSpPr>
        <p:spPr>
          <a:xfrm>
            <a:off x="503640" y="1326240"/>
            <a:ext cx="4426200" cy="3287520"/>
          </a:xfrm>
          <a:prstGeom prst="rect">
            <a:avLst/>
          </a:prstGeom>
          <a:noFill/>
          <a:ln w="0">
            <a:noFill/>
          </a:ln>
        </p:spPr>
        <p:txBody>
          <a:bodyPr lIns="0" rIns="0" tIns="0" bIns="0" anchor="t">
            <a:normAutofit/>
          </a:bodyPr>
          <a:p>
            <a:endParaRPr b="0" lang="fr-FR" sz="3200" spc="-1" strike="noStrike">
              <a:latin typeface="Arial"/>
            </a:endParaRPr>
          </a:p>
        </p:txBody>
      </p:sp>
      <p:sp>
        <p:nvSpPr>
          <p:cNvPr id="17"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18" name="PlaceHolder 4"/>
          <p:cNvSpPr>
            <a:spLocks noGrp="1"/>
          </p:cNvSpPr>
          <p:nvPr>
            <p:ph/>
          </p:nvPr>
        </p:nvSpPr>
        <p:spPr>
          <a:xfrm>
            <a:off x="5151600" y="3043440"/>
            <a:ext cx="442620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endParaRPr b="0" lang="fr-FR" sz="4400" spc="-1" strike="noStrike">
              <a:latin typeface="Arial"/>
            </a:endParaRPr>
          </a:p>
        </p:txBody>
      </p:sp>
      <p:sp>
        <p:nvSpPr>
          <p:cNvPr id="20" name="PlaceHolder 2"/>
          <p:cNvSpPr>
            <a:spLocks noGrp="1"/>
          </p:cNvSpPr>
          <p:nvPr>
            <p:ph/>
          </p:nvPr>
        </p:nvSpPr>
        <p:spPr>
          <a:xfrm>
            <a:off x="50364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21" name="PlaceHolder 3"/>
          <p:cNvSpPr>
            <a:spLocks noGrp="1"/>
          </p:cNvSpPr>
          <p:nvPr>
            <p:ph/>
          </p:nvPr>
        </p:nvSpPr>
        <p:spPr>
          <a:xfrm>
            <a:off x="5151600" y="1326240"/>
            <a:ext cx="4426200" cy="1567800"/>
          </a:xfrm>
          <a:prstGeom prst="rect">
            <a:avLst/>
          </a:prstGeom>
          <a:noFill/>
          <a:ln w="0">
            <a:noFill/>
          </a:ln>
        </p:spPr>
        <p:txBody>
          <a:bodyPr lIns="0" rIns="0" tIns="0" bIns="0" anchor="t">
            <a:normAutofit/>
          </a:bodyPr>
          <a:p>
            <a:endParaRPr b="0" lang="fr-FR" sz="3200" spc="-1" strike="noStrike">
              <a:latin typeface="Arial"/>
            </a:endParaRPr>
          </a:p>
        </p:txBody>
      </p:sp>
      <p:sp>
        <p:nvSpPr>
          <p:cNvPr id="22" name="PlaceHolder 4"/>
          <p:cNvSpPr>
            <a:spLocks noGrp="1"/>
          </p:cNvSpPr>
          <p:nvPr>
            <p:ph/>
          </p:nvPr>
        </p:nvSpPr>
        <p:spPr>
          <a:xfrm>
            <a:off x="503640" y="3043440"/>
            <a:ext cx="9070560" cy="1567800"/>
          </a:xfrm>
          <a:prstGeom prst="rect">
            <a:avLst/>
          </a:prstGeom>
          <a:noFill/>
          <a:ln w="0">
            <a:noFill/>
          </a:ln>
        </p:spPr>
        <p:txBody>
          <a:bodyPr lIns="0" rIns="0" tIns="0" bIns="0" anchor="t">
            <a:normAutofit/>
          </a:bodyPr>
          <a:p>
            <a:endParaRPr b="0" lang="fr-FR"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1" name="PlaceHolder 2"/>
          <p:cNvSpPr>
            <a:spLocks noGrp="1"/>
          </p:cNvSpPr>
          <p:nvPr>
            <p:ph type="body"/>
          </p:nvPr>
        </p:nvSpPr>
        <p:spPr>
          <a:xfrm>
            <a:off x="503640" y="1326240"/>
            <a:ext cx="9070560" cy="32875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503640" y="226080"/>
            <a:ext cx="9070560" cy="946080"/>
          </a:xfrm>
          <a:prstGeom prst="rect">
            <a:avLst/>
          </a:prstGeom>
          <a:noFill/>
          <a:ln w="0">
            <a:noFill/>
          </a:ln>
        </p:spPr>
        <p:txBody>
          <a:bodyPr lIns="0" rIns="0" tIns="0" bIns="0" anchor="ctr">
            <a:noAutofit/>
          </a:bodyPr>
          <a:p>
            <a:pPr algn="ctr">
              <a:buNone/>
            </a:pPr>
            <a:r>
              <a:rPr b="0" lang="fr-FR" sz="4400" spc="-1" strike="noStrike">
                <a:latin typeface="Arial"/>
              </a:rPr>
              <a:t>Cliquez pour éditer le format du texte-titre</a:t>
            </a:r>
            <a:endParaRPr b="0" lang="fr-FR" sz="4400" spc="-1" strike="noStrike">
              <a:latin typeface="Arial"/>
            </a:endParaRPr>
          </a:p>
        </p:txBody>
      </p:sp>
      <p:sp>
        <p:nvSpPr>
          <p:cNvPr id="39" name="PlaceHolder 2"/>
          <p:cNvSpPr>
            <a:spLocks noGrp="1"/>
          </p:cNvSpPr>
          <p:nvPr>
            <p:ph type="body"/>
          </p:nvPr>
        </p:nvSpPr>
        <p:spPr>
          <a:xfrm>
            <a:off x="503640" y="1326240"/>
            <a:ext cx="9070560" cy="32875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fr-FR" sz="3200" spc="-1" strike="noStrike">
                <a:latin typeface="Arial"/>
              </a:rPr>
              <a:t>Cliquez pour éditer le format du plan de texte</a:t>
            </a:r>
            <a:endParaRPr b="0" lang="fr-FR" sz="3200" spc="-1" strike="noStrike">
              <a:latin typeface="Arial"/>
            </a:endParaRPr>
          </a:p>
          <a:p>
            <a:pPr lvl="1" marL="864000" indent="-324000">
              <a:spcBef>
                <a:spcPts val="1134"/>
              </a:spcBef>
              <a:buClr>
                <a:srgbClr val="000000"/>
              </a:buClr>
              <a:buSzPct val="75000"/>
              <a:buFont typeface="Symbol" charset="2"/>
              <a:buChar char=""/>
            </a:pPr>
            <a:r>
              <a:rPr b="0" lang="fr-FR" sz="2800" spc="-1" strike="noStrike">
                <a:latin typeface="Arial"/>
              </a:rPr>
              <a:t>Second niveau de plan</a:t>
            </a:r>
            <a:endParaRPr b="0" lang="fr-FR" sz="2800" spc="-1" strike="noStrike">
              <a:latin typeface="Arial"/>
            </a:endParaRPr>
          </a:p>
          <a:p>
            <a:pPr lvl="2" marL="1296000" indent="-288000">
              <a:spcBef>
                <a:spcPts val="850"/>
              </a:spcBef>
              <a:buClr>
                <a:srgbClr val="000000"/>
              </a:buClr>
              <a:buSzPct val="45000"/>
              <a:buFont typeface="Wingdings" charset="2"/>
              <a:buChar char=""/>
            </a:pPr>
            <a:r>
              <a:rPr b="0" lang="fr-FR" sz="2400" spc="-1" strike="noStrike">
                <a:latin typeface="Arial"/>
              </a:rPr>
              <a:t>Troisième niveau de plan</a:t>
            </a:r>
            <a:endParaRPr b="0" lang="fr-FR" sz="2400" spc="-1" strike="noStrike">
              <a:latin typeface="Arial"/>
            </a:endParaRPr>
          </a:p>
          <a:p>
            <a:pPr lvl="3" marL="1728000" indent="-216000">
              <a:spcBef>
                <a:spcPts val="567"/>
              </a:spcBef>
              <a:buClr>
                <a:srgbClr val="000000"/>
              </a:buClr>
              <a:buSzPct val="75000"/>
              <a:buFont typeface="Symbol" charset="2"/>
              <a:buChar char=""/>
            </a:pPr>
            <a:r>
              <a:rPr b="0" lang="fr-FR" sz="2000" spc="-1" strike="noStrike">
                <a:latin typeface="Arial"/>
              </a:rPr>
              <a:t>Quatrième niveau de plan</a:t>
            </a:r>
            <a:endParaRPr b="0" lang="fr-FR" sz="2000" spc="-1" strike="noStrike">
              <a:latin typeface="Arial"/>
            </a:endParaRPr>
          </a:p>
          <a:p>
            <a:pPr lvl="4" marL="2160000" indent="-216000">
              <a:spcBef>
                <a:spcPts val="283"/>
              </a:spcBef>
              <a:buClr>
                <a:srgbClr val="000000"/>
              </a:buClr>
              <a:buSzPct val="45000"/>
              <a:buFont typeface="Wingdings" charset="2"/>
              <a:buChar char=""/>
            </a:pPr>
            <a:r>
              <a:rPr b="0" lang="fr-FR" sz="2000" spc="-1" strike="noStrike">
                <a:latin typeface="Arial"/>
              </a:rPr>
              <a:t>Cinquième niveau de plan</a:t>
            </a:r>
            <a:endParaRPr b="0" lang="fr-FR" sz="2000" spc="-1" strike="noStrike">
              <a:latin typeface="Arial"/>
            </a:endParaRPr>
          </a:p>
          <a:p>
            <a:pPr lvl="5" marL="2592000" indent="-216000">
              <a:spcBef>
                <a:spcPts val="283"/>
              </a:spcBef>
              <a:buClr>
                <a:srgbClr val="000000"/>
              </a:buClr>
              <a:buSzPct val="45000"/>
              <a:buFont typeface="Wingdings" charset="2"/>
              <a:buChar char=""/>
            </a:pPr>
            <a:r>
              <a:rPr b="0" lang="fr-FR" sz="2000" spc="-1" strike="noStrike">
                <a:latin typeface="Arial"/>
              </a:rPr>
              <a:t>Sixième niveau de plan</a:t>
            </a:r>
            <a:endParaRPr b="0" lang="fr-FR" sz="2000" spc="-1" strike="noStrike">
              <a:latin typeface="Arial"/>
            </a:endParaRPr>
          </a:p>
          <a:p>
            <a:pPr lvl="6" marL="3024000" indent="-216000">
              <a:spcBef>
                <a:spcPts val="283"/>
              </a:spcBef>
              <a:buClr>
                <a:srgbClr val="000000"/>
              </a:buClr>
              <a:buSzPct val="45000"/>
              <a:buFont typeface="Wingdings" charset="2"/>
              <a:buChar char=""/>
            </a:pPr>
            <a:r>
              <a:rPr b="0" lang="fr-FR" sz="2000" spc="-1" strike="noStrike">
                <a:latin typeface="Arial"/>
              </a:rPr>
              <a:t>Septième niveau de plan</a:t>
            </a:r>
            <a:endParaRPr b="0" lang="fr-F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image" Target="../media/image41.png"/><Relationship Id="rId3" Type="http://schemas.openxmlformats.org/officeDocument/2006/relationships/image" Target="../media/image42.png"/><Relationship Id="rId4"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image" Target="../media/image44.png"/><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image" Target="../media/image34.png"/><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1008360" y="2700000"/>
            <a:ext cx="9070560" cy="2241720"/>
          </a:xfrm>
          <a:prstGeom prst="rect">
            <a:avLst/>
          </a:prstGeom>
          <a:noFill/>
          <a:ln w="0">
            <a:noFill/>
          </a:ln>
        </p:spPr>
        <p:txBody>
          <a:bodyPr lIns="0" rIns="0" tIns="0" bIns="0" anchor="ctr">
            <a:noAutofit/>
          </a:bodyPr>
          <a:p>
            <a:pPr algn="ctr">
              <a:lnSpc>
                <a:spcPct val="100000"/>
              </a:lnSpc>
              <a:buNone/>
              <a:tabLst>
                <a:tab algn="l" pos="0"/>
              </a:tabLst>
            </a:pPr>
            <a:r>
              <a:rPr b="1" lang="fr-FR" sz="6600" spc="-1" strike="noStrike">
                <a:solidFill>
                  <a:srgbClr val="ffffff"/>
                </a:solidFill>
                <a:latin typeface="Arial"/>
              </a:rPr>
              <a:t>Session 3 : </a:t>
            </a:r>
            <a:br>
              <a:rPr sz="1800"/>
            </a:br>
            <a:r>
              <a:rPr b="1" lang="fr-FR" sz="6600" spc="-1" strike="noStrike">
                <a:solidFill>
                  <a:srgbClr val="ffffff"/>
                </a:solidFill>
                <a:latin typeface="Arial"/>
              </a:rPr>
              <a:t>Radio Emission</a:t>
            </a:r>
            <a:endParaRPr b="0" lang="fr-FR" sz="6600" spc="-1" strike="noStrike">
              <a:latin typeface="Arial"/>
            </a:endParaRPr>
          </a:p>
        </p:txBody>
      </p:sp>
      <p:pic>
        <p:nvPicPr>
          <p:cNvPr id="77" name="Image 11" descr=""/>
          <p:cNvPicPr/>
          <p:nvPr/>
        </p:nvPicPr>
        <p:blipFill>
          <a:blip r:embed="rId1"/>
          <a:stretch/>
        </p:blipFill>
        <p:spPr>
          <a:xfrm>
            <a:off x="0" y="5136840"/>
            <a:ext cx="10078560" cy="532800"/>
          </a:xfrm>
          <a:prstGeom prst="rect">
            <a:avLst/>
          </a:prstGeom>
          <a:ln w="0">
            <a:noFill/>
          </a:ln>
        </p:spPr>
      </p:pic>
      <p:pic>
        <p:nvPicPr>
          <p:cNvPr id="78" name="Image 4" descr=""/>
          <p:cNvPicPr/>
          <p:nvPr/>
        </p:nvPicPr>
        <p:blipFill>
          <a:blip r:embed="rId2"/>
          <a:srcRect l="0" t="22098" r="7277" b="0"/>
          <a:stretch/>
        </p:blipFill>
        <p:spPr>
          <a:xfrm>
            <a:off x="7920000" y="0"/>
            <a:ext cx="2158560" cy="1667160"/>
          </a:xfrm>
          <a:prstGeom prst="rect">
            <a:avLst/>
          </a:prstGeom>
          <a:ln w="0">
            <a:noFill/>
          </a:ln>
        </p:spPr>
      </p:pic>
      <p:pic>
        <p:nvPicPr>
          <p:cNvPr id="79" name="" descr=""/>
          <p:cNvPicPr/>
          <p:nvPr/>
        </p:nvPicPr>
        <p:blipFill>
          <a:blip r:embed="rId3"/>
          <a:stretch/>
        </p:blipFill>
        <p:spPr>
          <a:xfrm>
            <a:off x="180000" y="40320"/>
            <a:ext cx="3189240" cy="337968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46" name="Image 2" descr=""/>
          <p:cNvPicPr/>
          <p:nvPr/>
        </p:nvPicPr>
        <p:blipFill>
          <a:blip r:embed="rId1"/>
          <a:stretch/>
        </p:blipFill>
        <p:spPr>
          <a:xfrm>
            <a:off x="0" y="5136840"/>
            <a:ext cx="10078560" cy="532800"/>
          </a:xfrm>
          <a:prstGeom prst="rect">
            <a:avLst/>
          </a:prstGeom>
          <a:ln w="0">
            <a:noFill/>
          </a:ln>
        </p:spPr>
      </p:pic>
      <p:sp>
        <p:nvSpPr>
          <p:cNvPr id="147"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B. The codage</a:t>
            </a:r>
            <a:endParaRPr b="0" lang="fr-FR" sz="4400" spc="-1" strike="noStrike">
              <a:latin typeface="Arial"/>
            </a:endParaRPr>
          </a:p>
        </p:txBody>
      </p:sp>
      <p:sp>
        <p:nvSpPr>
          <p:cNvPr id="148" name="PlaceHolder 2"/>
          <p:cNvSpPr>
            <a:spLocks noGrp="1"/>
          </p:cNvSpPr>
          <p:nvPr>
            <p:ph type="title"/>
          </p:nvPr>
        </p:nvSpPr>
        <p:spPr>
          <a:xfrm>
            <a:off x="565200" y="1296000"/>
            <a:ext cx="3944520" cy="34452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2) Cesar code</a:t>
            </a:r>
            <a:br>
              <a:rPr sz="1800"/>
            </a:br>
            <a:br>
              <a:rPr sz="1800"/>
            </a:br>
            <a:br>
              <a:rPr sz="1800"/>
            </a:br>
            <a:br>
              <a:rPr sz="2000"/>
            </a:br>
            <a:endParaRPr b="0" lang="fr-FR" sz="2000" spc="-1" strike="noStrike">
              <a:latin typeface="Arial"/>
            </a:endParaRPr>
          </a:p>
        </p:txBody>
      </p:sp>
      <p:sp>
        <p:nvSpPr>
          <p:cNvPr id="149" name="Titre 4"/>
          <p:cNvSpPr/>
          <p:nvPr/>
        </p:nvSpPr>
        <p:spPr>
          <a:xfrm>
            <a:off x="4510440" y="1764720"/>
            <a:ext cx="4272840" cy="280656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0" lang="en-US" sz="1800" spc="-1" strike="noStrike">
                <a:solidFill>
                  <a:srgbClr val="000000"/>
                </a:solidFill>
                <a:latin typeface="Arial"/>
                <a:ea typeface="DejaVu Sans"/>
              </a:rPr>
              <a:t>Caesar's cipher, or shift cipher, is a very simple encryption method used by Julius Caesar in his secret correspondence.</a:t>
            </a:r>
            <a:endParaRPr b="0" lang="fr-FR" sz="1800" spc="-1" strike="noStrike">
              <a:latin typeface="Arial"/>
            </a:endParaRPr>
          </a:p>
          <a:p>
            <a:pPr algn="just">
              <a:lnSpc>
                <a:spcPct val="100000"/>
              </a:lnSpc>
              <a:buNone/>
              <a:tabLst>
                <a:tab algn="l" pos="0"/>
              </a:tabLst>
            </a:pPr>
            <a:r>
              <a:rPr b="0" lang="en-US" sz="1800" spc="-1" strike="noStrike">
                <a:solidFill>
                  <a:srgbClr val="000000"/>
                </a:solidFill>
                <a:latin typeface="Arial"/>
                <a:ea typeface="DejaVu Sans"/>
              </a:rPr>
              <a:t>It consists in shifting each letter of the alphabet by a certain rank. </a:t>
            </a:r>
            <a:br>
              <a:rPr sz="1800"/>
            </a:br>
            <a:br>
              <a:rPr sz="1800"/>
            </a:br>
            <a:r>
              <a:rPr b="0" lang="en-US" sz="1800" spc="-1" strike="noStrike">
                <a:solidFill>
                  <a:srgbClr val="000000"/>
                </a:solidFill>
                <a:latin typeface="Arial"/>
                <a:ea typeface="DejaVu Sans"/>
              </a:rPr>
              <a:t>Example with a rank key 3 : </a:t>
            </a:r>
            <a:endParaRPr b="0" lang="fr-FR" sz="1800" spc="-1" strike="noStrike">
              <a:latin typeface="Arial"/>
            </a:endParaRPr>
          </a:p>
          <a:p>
            <a:pPr>
              <a:lnSpc>
                <a:spcPct val="100000"/>
              </a:lnSpc>
              <a:buNone/>
              <a:tabLst>
                <a:tab algn="l" pos="0"/>
              </a:tabLst>
            </a:pPr>
            <a:r>
              <a:rPr b="0" i="1" lang="fr-FR" sz="1800" spc="-1" strike="noStrike">
                <a:solidFill>
                  <a:srgbClr val="000000"/>
                </a:solidFill>
                <a:latin typeface="Roboto:300"/>
                <a:ea typeface="DejaVu Sans"/>
              </a:rPr>
              <a:t>	</a:t>
            </a:r>
            <a:r>
              <a:rPr b="0" i="1" lang="fr-FR" sz="1800" spc="-1" strike="noStrike">
                <a:solidFill>
                  <a:srgbClr val="f79646"/>
                </a:solidFill>
                <a:latin typeface="Roboto:300"/>
                <a:ea typeface="DejaVu Sans"/>
              </a:rPr>
              <a:t>khoor pdtxhhq soxv urerw</a:t>
            </a:r>
            <a:br>
              <a:rPr sz="1800"/>
            </a:br>
            <a:br>
              <a:rPr sz="1800"/>
            </a:br>
            <a:r>
              <a:rPr b="0" lang="en-US" sz="1800" spc="-1" strike="noStrike">
                <a:solidFill>
                  <a:srgbClr val="000000"/>
                </a:solidFill>
                <a:latin typeface="Arial"/>
                <a:ea typeface="DejaVu Sans"/>
              </a:rPr>
              <a:t>Hello, Maqueen Plus robot !</a:t>
            </a:r>
            <a:endParaRPr b="0" lang="fr-FR" sz="1800" spc="-1" strike="noStrike">
              <a:latin typeface="Arial"/>
            </a:endParaRPr>
          </a:p>
        </p:txBody>
      </p:sp>
      <p:pic>
        <p:nvPicPr>
          <p:cNvPr id="150" name="Image 8" descr=""/>
          <p:cNvPicPr/>
          <p:nvPr/>
        </p:nvPicPr>
        <p:blipFill>
          <a:blip r:embed="rId2"/>
          <a:srcRect l="0" t="22098" r="7277" b="0"/>
          <a:stretch/>
        </p:blipFill>
        <p:spPr>
          <a:xfrm>
            <a:off x="7920000" y="0"/>
            <a:ext cx="2158560" cy="1667160"/>
          </a:xfrm>
          <a:prstGeom prst="rect">
            <a:avLst/>
          </a:prstGeom>
          <a:ln w="0">
            <a:noFill/>
          </a:ln>
        </p:spPr>
      </p:pic>
      <p:pic>
        <p:nvPicPr>
          <p:cNvPr id="151" name="Picture 2" descr="Chiffrement par décalage — Wikipédia"/>
          <p:cNvPicPr/>
          <p:nvPr/>
        </p:nvPicPr>
        <p:blipFill>
          <a:blip r:embed="rId3"/>
          <a:stretch/>
        </p:blipFill>
        <p:spPr>
          <a:xfrm>
            <a:off x="358920" y="2216880"/>
            <a:ext cx="3756600" cy="158328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52" name="Image 2" descr=""/>
          <p:cNvPicPr/>
          <p:nvPr/>
        </p:nvPicPr>
        <p:blipFill>
          <a:blip r:embed="rId1"/>
          <a:stretch/>
        </p:blipFill>
        <p:spPr>
          <a:xfrm>
            <a:off x="0" y="5136840"/>
            <a:ext cx="10078560" cy="532800"/>
          </a:xfrm>
          <a:prstGeom prst="rect">
            <a:avLst/>
          </a:prstGeom>
          <a:ln w="0">
            <a:noFill/>
          </a:ln>
        </p:spPr>
      </p:pic>
      <p:sp>
        <p:nvSpPr>
          <p:cNvPr id="153"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B. The codage</a:t>
            </a:r>
            <a:endParaRPr b="0" lang="fr-FR" sz="4400" spc="-1" strike="noStrike">
              <a:latin typeface="Arial"/>
            </a:endParaRPr>
          </a:p>
        </p:txBody>
      </p:sp>
      <p:sp>
        <p:nvSpPr>
          <p:cNvPr id="154" name="PlaceHolder 2"/>
          <p:cNvSpPr>
            <a:spLocks noGrp="1"/>
          </p:cNvSpPr>
          <p:nvPr>
            <p:ph type="title"/>
          </p:nvPr>
        </p:nvSpPr>
        <p:spPr>
          <a:xfrm>
            <a:off x="565200" y="1296000"/>
            <a:ext cx="5528520" cy="34452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3) Bonus : The Pigpen (Freemason) code</a:t>
            </a:r>
            <a:br>
              <a:rPr sz="1800"/>
            </a:br>
            <a:br>
              <a:rPr sz="1800"/>
            </a:br>
            <a:br>
              <a:rPr sz="1800"/>
            </a:br>
            <a:br>
              <a:rPr sz="2000"/>
            </a:br>
            <a:endParaRPr b="0" lang="fr-FR" sz="2000" spc="-1" strike="noStrike">
              <a:latin typeface="Arial"/>
            </a:endParaRPr>
          </a:p>
        </p:txBody>
      </p:sp>
      <p:pic>
        <p:nvPicPr>
          <p:cNvPr id="155" name="Image 6" descr=""/>
          <p:cNvPicPr/>
          <p:nvPr/>
        </p:nvPicPr>
        <p:blipFill>
          <a:blip r:embed="rId2"/>
          <a:stretch/>
        </p:blipFill>
        <p:spPr>
          <a:xfrm>
            <a:off x="715680" y="1733400"/>
            <a:ext cx="3445560" cy="2867760"/>
          </a:xfrm>
          <a:prstGeom prst="rect">
            <a:avLst/>
          </a:prstGeom>
          <a:ln w="0">
            <a:noFill/>
          </a:ln>
        </p:spPr>
      </p:pic>
      <p:sp>
        <p:nvSpPr>
          <p:cNvPr id="156" name="Titre 4"/>
          <p:cNvSpPr/>
          <p:nvPr/>
        </p:nvSpPr>
        <p:spPr>
          <a:xfrm>
            <a:off x="4510440" y="1764720"/>
            <a:ext cx="4621320" cy="280656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0" lang="en-US" sz="1800" spc="-1" strike="noStrike">
                <a:solidFill>
                  <a:srgbClr val="000000"/>
                </a:solidFill>
                <a:latin typeface="Arial"/>
                <a:ea typeface="DejaVu Sans"/>
              </a:rPr>
              <a:t>The Freemasons' cipher is a method of encryption created over 300 years ago. Over the centuries, several secret societies have used it to share coded messages.</a:t>
            </a:r>
            <a:br>
              <a:rPr sz="1800"/>
            </a:br>
            <a:br>
              <a:rPr sz="1800"/>
            </a:br>
            <a:r>
              <a:rPr b="0" lang="en-US" sz="1800" spc="-1" strike="noStrike">
                <a:solidFill>
                  <a:srgbClr val="000000"/>
                </a:solidFill>
                <a:latin typeface="Arial"/>
                <a:ea typeface="DejaVu Sans"/>
              </a:rPr>
              <a:t>Example : </a:t>
            </a:r>
            <a:br>
              <a:rPr sz="1800"/>
            </a:br>
            <a:br>
              <a:rPr sz="1800"/>
            </a:br>
            <a:br>
              <a:rPr sz="1800"/>
            </a:br>
            <a:r>
              <a:rPr b="0" lang="en-US" sz="1800" spc="-1" strike="noStrike">
                <a:solidFill>
                  <a:srgbClr val="000000"/>
                </a:solidFill>
                <a:latin typeface="Arial"/>
                <a:ea typeface="DejaVu Sans"/>
              </a:rPr>
              <a:t>Hello, Maqueen Plus robot !</a:t>
            </a:r>
            <a:endParaRPr b="0" lang="fr-FR" sz="1800" spc="-1" strike="noStrike">
              <a:latin typeface="Arial"/>
            </a:endParaRPr>
          </a:p>
        </p:txBody>
      </p:sp>
      <p:pic>
        <p:nvPicPr>
          <p:cNvPr id="157" name="Image 11" descr=""/>
          <p:cNvPicPr/>
          <p:nvPr/>
        </p:nvPicPr>
        <p:blipFill>
          <a:blip r:embed="rId3"/>
          <a:srcRect l="0" t="0" r="0" b="16078"/>
          <a:stretch/>
        </p:blipFill>
        <p:spPr>
          <a:xfrm>
            <a:off x="4510440" y="3561120"/>
            <a:ext cx="4621320" cy="282960"/>
          </a:xfrm>
          <a:prstGeom prst="rect">
            <a:avLst/>
          </a:prstGeom>
          <a:ln w="0">
            <a:noFill/>
          </a:ln>
        </p:spPr>
      </p:pic>
      <p:pic>
        <p:nvPicPr>
          <p:cNvPr id="158" name="Image 8" descr=""/>
          <p:cNvPicPr/>
          <p:nvPr/>
        </p:nvPicPr>
        <p:blipFill>
          <a:blip r:embed="rId4"/>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59" name="Image 2" descr=""/>
          <p:cNvPicPr/>
          <p:nvPr/>
        </p:nvPicPr>
        <p:blipFill>
          <a:blip r:embed="rId1"/>
          <a:stretch/>
        </p:blipFill>
        <p:spPr>
          <a:xfrm>
            <a:off x="0" y="5136840"/>
            <a:ext cx="10078560" cy="532800"/>
          </a:xfrm>
          <a:prstGeom prst="rect">
            <a:avLst/>
          </a:prstGeom>
          <a:ln w="0">
            <a:noFill/>
          </a:ln>
        </p:spPr>
      </p:pic>
      <p:sp>
        <p:nvSpPr>
          <p:cNvPr id="160"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C. The mission</a:t>
            </a:r>
            <a:endParaRPr b="0" lang="fr-FR" sz="4400" spc="-1" strike="noStrike">
              <a:latin typeface="Arial"/>
            </a:endParaRPr>
          </a:p>
        </p:txBody>
      </p:sp>
      <p:sp>
        <p:nvSpPr>
          <p:cNvPr id="161" name="PlaceHolder 2"/>
          <p:cNvSpPr>
            <a:spLocks noGrp="1"/>
          </p:cNvSpPr>
          <p:nvPr>
            <p:ph type="title"/>
          </p:nvPr>
        </p:nvSpPr>
        <p:spPr>
          <a:xfrm>
            <a:off x="565200" y="1296000"/>
            <a:ext cx="7936920" cy="3598920"/>
          </a:xfrm>
          <a:prstGeom prst="rect">
            <a:avLst/>
          </a:prstGeom>
          <a:noFill/>
          <a:ln w="0">
            <a:noFill/>
          </a:ln>
        </p:spPr>
        <p:txBody>
          <a:bodyPr lIns="0" rIns="0" tIns="0" bIns="0" anchor="t">
            <a:noAutofit/>
          </a:bodyPr>
          <a:p>
            <a:pPr>
              <a:lnSpc>
                <a:spcPct val="100000"/>
              </a:lnSpc>
              <a:spcAft>
                <a:spcPts val="201"/>
              </a:spcAft>
              <a:buNone/>
              <a:tabLst>
                <a:tab algn="l" pos="0"/>
              </a:tabLst>
            </a:pPr>
            <a:r>
              <a:rPr b="0" lang="en-US" sz="2000" spc="-1" strike="noStrike">
                <a:solidFill>
                  <a:srgbClr val="000000"/>
                </a:solidFill>
                <a:latin typeface="Arial"/>
              </a:rPr>
              <a:t>The Maqueen+ robot arrives at the end of the track. Not knowing where to go, it decides to send a signal in broadcast. This signal, retrievable by any nearby device will be able to be received by the robots of the previous mission. </a:t>
            </a:r>
            <a:br>
              <a:rPr sz="1800"/>
            </a:br>
            <a:br>
              <a:rPr sz="1800"/>
            </a:br>
            <a:br>
              <a:rPr sz="1800"/>
            </a:br>
            <a:r>
              <a:rPr b="0" lang="en-US" sz="2000" spc="-1" strike="noStrike">
                <a:solidFill>
                  <a:srgbClr val="1f497d"/>
                </a:solidFill>
                <a:latin typeface="Arial"/>
              </a:rPr>
              <a:t>1) Code a broadcast message signaling your presence. </a:t>
            </a:r>
            <a:br>
              <a:rPr sz="2000"/>
            </a:br>
            <a:r>
              <a:rPr b="0" lang="en-US" sz="2000" spc="-1" strike="noStrike">
                <a:solidFill>
                  <a:srgbClr val="000000"/>
                </a:solidFill>
                <a:latin typeface="Arial"/>
              </a:rPr>
              <a:t>Don't forget to code it in Cesar cipher, otherwise an enemy might intercept your message and send you in a wrong direction.</a:t>
            </a:r>
            <a:br>
              <a:rPr sz="2000"/>
            </a:br>
            <a:r>
              <a:rPr b="0" lang="en-US" sz="2000" spc="-1" strike="noStrike">
                <a:solidFill>
                  <a:srgbClr val="000000"/>
                </a:solidFill>
                <a:latin typeface="Arial"/>
              </a:rPr>
              <a:t>Bonus : try do do it with Freemacon cipher.</a:t>
            </a:r>
            <a:br>
              <a:rPr sz="1800"/>
            </a:br>
            <a:br>
              <a:rPr sz="1800"/>
            </a:br>
            <a:br>
              <a:rPr sz="1800"/>
            </a:br>
            <a:br>
              <a:rPr sz="1800"/>
            </a:br>
            <a:br>
              <a:rPr sz="2000"/>
            </a:br>
            <a:endParaRPr b="0" lang="fr-FR" sz="2000" spc="-1" strike="noStrike">
              <a:latin typeface="Arial"/>
            </a:endParaRPr>
          </a:p>
        </p:txBody>
      </p:sp>
      <p:pic>
        <p:nvPicPr>
          <p:cNvPr id="162" name="Image 5" descr=""/>
          <p:cNvPicPr/>
          <p:nvPr/>
        </p:nvPicPr>
        <p:blipFill>
          <a:blip r:embed="rId2"/>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63" name="Image 2" descr=""/>
          <p:cNvPicPr/>
          <p:nvPr/>
        </p:nvPicPr>
        <p:blipFill>
          <a:blip r:embed="rId1"/>
          <a:stretch/>
        </p:blipFill>
        <p:spPr>
          <a:xfrm>
            <a:off x="0" y="5136840"/>
            <a:ext cx="10078560" cy="532800"/>
          </a:xfrm>
          <a:prstGeom prst="rect">
            <a:avLst/>
          </a:prstGeom>
          <a:ln w="0">
            <a:noFill/>
          </a:ln>
        </p:spPr>
      </p:pic>
      <p:sp>
        <p:nvSpPr>
          <p:cNvPr id="164"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C. The mission</a:t>
            </a:r>
            <a:endParaRPr b="0" lang="fr-FR" sz="4400" spc="-1" strike="noStrike">
              <a:latin typeface="Arial"/>
            </a:endParaRPr>
          </a:p>
        </p:txBody>
      </p:sp>
      <p:sp>
        <p:nvSpPr>
          <p:cNvPr id="165" name="PlaceHolder 2"/>
          <p:cNvSpPr>
            <a:spLocks noGrp="1"/>
          </p:cNvSpPr>
          <p:nvPr>
            <p:ph type="title"/>
          </p:nvPr>
        </p:nvSpPr>
        <p:spPr>
          <a:xfrm>
            <a:off x="565200" y="1296000"/>
            <a:ext cx="7756920" cy="3598920"/>
          </a:xfrm>
          <a:prstGeom prst="rect">
            <a:avLst/>
          </a:prstGeom>
          <a:noFill/>
          <a:ln w="0">
            <a:noFill/>
          </a:ln>
        </p:spPr>
        <p:txBody>
          <a:bodyPr lIns="0" rIns="0" tIns="0" bIns="0" anchor="t">
            <a:noAutofit/>
          </a:bodyPr>
          <a:p>
            <a:pPr>
              <a:lnSpc>
                <a:spcPct val="100000"/>
              </a:lnSpc>
              <a:spcAft>
                <a:spcPts val="201"/>
              </a:spcAft>
              <a:buNone/>
              <a:tabLst>
                <a:tab algn="l" pos="0"/>
              </a:tabLst>
            </a:pPr>
            <a:r>
              <a:rPr b="0" lang="en-US" sz="2000" spc="-1" strike="noStrike">
                <a:solidFill>
                  <a:srgbClr val="000000"/>
                </a:solidFill>
                <a:latin typeface="Arial"/>
              </a:rPr>
              <a:t>Your message has been sent. Now you have to detect if a reply has been sent, a sign that another robot is nearby.</a:t>
            </a:r>
            <a:br>
              <a:rPr sz="1800"/>
            </a:br>
            <a:br>
              <a:rPr sz="1800"/>
            </a:br>
            <a:r>
              <a:rPr b="0" lang="en-US" sz="2000" spc="-1" strike="noStrike">
                <a:solidFill>
                  <a:srgbClr val="1f497d"/>
                </a:solidFill>
                <a:latin typeface="Arial"/>
              </a:rPr>
              <a:t>2) Write a program to detect the presence of another radio message.</a:t>
            </a:r>
            <a:br>
              <a:rPr sz="1800"/>
            </a:br>
            <a:br>
              <a:rPr sz="1800"/>
            </a:br>
            <a:r>
              <a:rPr b="0" lang="en-US" sz="2000" spc="-1" strike="noStrike">
                <a:solidFill>
                  <a:srgbClr val="1f497d"/>
                </a:solidFill>
                <a:latin typeface="Arial"/>
              </a:rPr>
              <a:t>3) Decode the captured message on paper.</a:t>
            </a:r>
            <a:br>
              <a:rPr sz="1800"/>
            </a:br>
            <a:br>
              <a:rPr sz="1800"/>
            </a:br>
            <a:r>
              <a:rPr b="0" lang="en-US" sz="2000" spc="-1" strike="noStrike">
                <a:solidFill>
                  <a:srgbClr val="1f497d"/>
                </a:solidFill>
                <a:latin typeface="Arial"/>
              </a:rPr>
              <a:t>4) Decode the captured message using a program.</a:t>
            </a:r>
            <a:br>
              <a:rPr sz="1800"/>
            </a:br>
            <a:br>
              <a:rPr sz="1800"/>
            </a:br>
            <a:br>
              <a:rPr sz="1800"/>
            </a:br>
            <a:br>
              <a:rPr sz="2000"/>
            </a:br>
            <a:endParaRPr b="0" lang="fr-FR" sz="2000" spc="-1" strike="noStrike">
              <a:latin typeface="Arial"/>
            </a:endParaRPr>
          </a:p>
        </p:txBody>
      </p:sp>
      <p:pic>
        <p:nvPicPr>
          <p:cNvPr id="166" name="Image 5" descr=""/>
          <p:cNvPicPr/>
          <p:nvPr/>
        </p:nvPicPr>
        <p:blipFill>
          <a:blip r:embed="rId2"/>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67" name="Image 2" descr=""/>
          <p:cNvPicPr/>
          <p:nvPr/>
        </p:nvPicPr>
        <p:blipFill>
          <a:blip r:embed="rId1"/>
          <a:stretch/>
        </p:blipFill>
        <p:spPr>
          <a:xfrm>
            <a:off x="0" y="5136840"/>
            <a:ext cx="10078560" cy="532800"/>
          </a:xfrm>
          <a:prstGeom prst="rect">
            <a:avLst/>
          </a:prstGeom>
          <a:ln w="0">
            <a:noFill/>
          </a:ln>
        </p:spPr>
      </p:pic>
      <p:sp>
        <p:nvSpPr>
          <p:cNvPr id="168"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Additional time</a:t>
            </a:r>
            <a:endParaRPr b="0" lang="fr-FR" sz="4400" spc="-1" strike="noStrike">
              <a:latin typeface="Arial"/>
            </a:endParaRPr>
          </a:p>
        </p:txBody>
      </p:sp>
      <p:sp>
        <p:nvSpPr>
          <p:cNvPr id="169" name="PlaceHolder 2"/>
          <p:cNvSpPr>
            <a:spLocks noGrp="1"/>
          </p:cNvSpPr>
          <p:nvPr>
            <p:ph type="title"/>
          </p:nvPr>
        </p:nvSpPr>
        <p:spPr>
          <a:xfrm>
            <a:off x="565200" y="1296000"/>
            <a:ext cx="7828920" cy="3598920"/>
          </a:xfrm>
          <a:prstGeom prst="rect">
            <a:avLst/>
          </a:prstGeom>
          <a:noFill/>
          <a:ln w="0">
            <a:noFill/>
          </a:ln>
        </p:spPr>
        <p:txBody>
          <a:bodyPr lIns="0" rIns="0" tIns="0" bIns="0" anchor="t">
            <a:noAutofit/>
          </a:bodyPr>
          <a:p>
            <a:pPr>
              <a:lnSpc>
                <a:spcPct val="150000"/>
              </a:lnSpc>
              <a:spcAft>
                <a:spcPts val="201"/>
              </a:spcAft>
              <a:buNone/>
              <a:tabLst>
                <a:tab algn="l" pos="0"/>
              </a:tabLst>
            </a:pPr>
            <a:r>
              <a:rPr b="0" lang="en-US" sz="1800" spc="-1" strike="noStrike">
                <a:solidFill>
                  <a:srgbClr val="000000"/>
                </a:solidFill>
                <a:latin typeface="Arial"/>
              </a:rPr>
              <a:t>You have found the presence of other Maqueen+ robots, contact them by broadcast to send you encoded information. Start by sending your first names!</a:t>
            </a:r>
            <a:br>
              <a:rPr sz="1800"/>
            </a:br>
            <a:br>
              <a:rPr sz="1800"/>
            </a:br>
            <a:br>
              <a:rPr sz="1800"/>
            </a:br>
            <a:br>
              <a:rPr sz="1800"/>
            </a:br>
            <a:endParaRPr b="0" lang="fr-FR" sz="1800" spc="-1" strike="noStrike">
              <a:latin typeface="Arial"/>
            </a:endParaRPr>
          </a:p>
        </p:txBody>
      </p:sp>
      <p:pic>
        <p:nvPicPr>
          <p:cNvPr id="170" name="Image 5" descr=""/>
          <p:cNvPicPr/>
          <p:nvPr/>
        </p:nvPicPr>
        <p:blipFill>
          <a:blip r:embed="rId2"/>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71" name="Image 2" descr=""/>
          <p:cNvPicPr/>
          <p:nvPr/>
        </p:nvPicPr>
        <p:blipFill>
          <a:blip r:embed="rId1"/>
          <a:stretch/>
        </p:blipFill>
        <p:spPr>
          <a:xfrm>
            <a:off x="0" y="5136840"/>
            <a:ext cx="10078560" cy="532800"/>
          </a:xfrm>
          <a:prstGeom prst="rect">
            <a:avLst/>
          </a:prstGeom>
          <a:ln w="0">
            <a:noFill/>
          </a:ln>
        </p:spPr>
      </p:pic>
      <p:sp>
        <p:nvSpPr>
          <p:cNvPr id="172" name="PlaceHolder 1"/>
          <p:cNvSpPr>
            <a:spLocks noGrp="1"/>
          </p:cNvSpPr>
          <p:nvPr>
            <p:ph type="title"/>
          </p:nvPr>
        </p:nvSpPr>
        <p:spPr>
          <a:xfrm>
            <a:off x="543600" y="36360"/>
            <a:ext cx="8455680" cy="974520"/>
          </a:xfrm>
          <a:prstGeom prst="rect">
            <a:avLst/>
          </a:prstGeom>
          <a:noFill/>
          <a:ln w="0">
            <a:noFill/>
          </a:ln>
        </p:spPr>
        <p:txBody>
          <a:bodyPr lIns="0" rIns="0" tIns="0" bIns="0" anchor="ctr">
            <a:noAutofit/>
          </a:bodyPr>
          <a:p>
            <a:pPr algn="ctr">
              <a:lnSpc>
                <a:spcPct val="100000"/>
              </a:lnSpc>
              <a:buNone/>
              <a:tabLst>
                <a:tab algn="l" pos="0"/>
              </a:tabLst>
            </a:pPr>
            <a:r>
              <a:rPr b="0" lang="fr-FR" sz="4400" spc="-1" strike="noStrike">
                <a:solidFill>
                  <a:srgbClr val="f79646"/>
                </a:solidFill>
                <a:latin typeface="Arial"/>
              </a:rPr>
              <a:t>Answers</a:t>
            </a:r>
            <a:endParaRPr b="0" lang="fr-FR" sz="4400" spc="-1" strike="noStrike">
              <a:latin typeface="Arial"/>
            </a:endParaRPr>
          </a:p>
        </p:txBody>
      </p:sp>
      <p:sp>
        <p:nvSpPr>
          <p:cNvPr id="173" name="PlaceHolder 2"/>
          <p:cNvSpPr>
            <a:spLocks noGrp="1"/>
          </p:cNvSpPr>
          <p:nvPr>
            <p:ph type="title"/>
          </p:nvPr>
        </p:nvSpPr>
        <p:spPr>
          <a:xfrm>
            <a:off x="934920" y="1679760"/>
            <a:ext cx="2591640" cy="378720"/>
          </a:xfrm>
          <a:prstGeom prst="rect">
            <a:avLst/>
          </a:prstGeom>
          <a:noFill/>
          <a:ln w="0">
            <a:noFill/>
          </a:ln>
        </p:spPr>
        <p:txBody>
          <a:bodyPr lIns="0" rIns="0" tIns="0" bIns="0" anchor="t">
            <a:noAutofit/>
          </a:bodyPr>
          <a:p>
            <a:pPr>
              <a:lnSpc>
                <a:spcPct val="100000"/>
              </a:lnSpc>
              <a:spcAft>
                <a:spcPts val="201"/>
              </a:spcAft>
              <a:buNone/>
              <a:tabLst>
                <a:tab algn="l" pos="0"/>
              </a:tabLst>
            </a:pPr>
            <a:r>
              <a:rPr b="0" lang="en-US" sz="1800" spc="-1" strike="noStrike">
                <a:solidFill>
                  <a:srgbClr val="1f497d"/>
                </a:solidFill>
                <a:latin typeface="Arial"/>
              </a:rPr>
              <a:t>Exercise 1 : </a:t>
            </a:r>
            <a:r>
              <a:rPr b="0" lang="en-US" sz="1800" spc="-1" strike="noStrike">
                <a:solidFill>
                  <a:srgbClr val="000000"/>
                </a:solidFill>
                <a:latin typeface="Arial"/>
              </a:rPr>
              <a:t>send “SOS”</a:t>
            </a:r>
            <a:br>
              <a:rPr sz="1800"/>
            </a:br>
            <a:br>
              <a:rPr sz="1800"/>
            </a:br>
            <a:br>
              <a:rPr sz="1800"/>
            </a:br>
            <a:endParaRPr b="0" lang="fr-FR" sz="1800" spc="-1" strike="noStrike">
              <a:latin typeface="Arial"/>
            </a:endParaRPr>
          </a:p>
        </p:txBody>
      </p:sp>
      <p:pic>
        <p:nvPicPr>
          <p:cNvPr id="174" name="Image 6" descr=""/>
          <p:cNvPicPr/>
          <p:nvPr/>
        </p:nvPicPr>
        <p:blipFill>
          <a:blip r:embed="rId2"/>
          <a:stretch/>
        </p:blipFill>
        <p:spPr>
          <a:xfrm>
            <a:off x="2735280" y="2249640"/>
            <a:ext cx="1799640" cy="2581920"/>
          </a:xfrm>
          <a:prstGeom prst="rect">
            <a:avLst/>
          </a:prstGeom>
          <a:ln w="0">
            <a:noFill/>
          </a:ln>
        </p:spPr>
      </p:pic>
      <p:sp>
        <p:nvSpPr>
          <p:cNvPr id="175" name="Titre 4"/>
          <p:cNvSpPr/>
          <p:nvPr/>
        </p:nvSpPr>
        <p:spPr>
          <a:xfrm>
            <a:off x="4995720" y="3656160"/>
            <a:ext cx="4291560" cy="633240"/>
          </a:xfrm>
          <a:prstGeom prst="rect">
            <a:avLst/>
          </a:prstGeom>
          <a:noFill/>
          <a:ln w="0">
            <a:noFill/>
          </a:ln>
        </p:spPr>
        <p:style>
          <a:lnRef idx="0"/>
          <a:fillRef idx="0"/>
          <a:effectRef idx="0"/>
          <a:fontRef idx="minor"/>
        </p:style>
        <p:txBody>
          <a:bodyPr lIns="0" rIns="0" tIns="0" bIns="0" anchor="t">
            <a:noAutofit/>
          </a:bodyPr>
          <a:p>
            <a:pPr>
              <a:lnSpc>
                <a:spcPct val="100000"/>
              </a:lnSpc>
              <a:spcAft>
                <a:spcPts val="201"/>
              </a:spcAft>
              <a:buNone/>
              <a:tabLst>
                <a:tab algn="l" pos="0"/>
              </a:tabLst>
            </a:pPr>
            <a:r>
              <a:rPr b="0" lang="pt-BR" sz="1800" spc="-1" strike="noStrike">
                <a:solidFill>
                  <a:srgbClr val="1f497d"/>
                </a:solidFill>
                <a:latin typeface="Arial"/>
                <a:ea typeface="DejaVu Sans"/>
              </a:rPr>
              <a:t>Exercise 3 </a:t>
            </a:r>
            <a:r>
              <a:rPr b="0" lang="pt-BR" sz="1800" spc="-1" strike="noStrike">
                <a:solidFill>
                  <a:srgbClr val="000000"/>
                </a:solidFill>
                <a:latin typeface="Arial"/>
                <a:ea typeface="DejaVu Sans"/>
              </a:rPr>
              <a:t>: Decode with Cesar or Pigpen code</a:t>
            </a:r>
            <a:br>
              <a:rPr sz="1800"/>
            </a:br>
            <a:r>
              <a:rPr b="0" lang="pt-BR" sz="1800" spc="-1" strike="noStrike">
                <a:solidFill>
                  <a:srgbClr val="000000"/>
                </a:solidFill>
                <a:highlight>
                  <a:srgbClr val="ffff00"/>
                </a:highlight>
                <a:latin typeface="Arial"/>
                <a:ea typeface="DejaVu Sans"/>
              </a:rPr>
              <a:t>“Meeting point at ...”</a:t>
            </a:r>
            <a:br>
              <a:rPr sz="1800"/>
            </a:br>
            <a:br>
              <a:rPr sz="1800"/>
            </a:br>
            <a:endParaRPr b="0" lang="fr-FR" sz="1800" spc="-1" strike="noStrike">
              <a:latin typeface="Arial"/>
            </a:endParaRPr>
          </a:p>
        </p:txBody>
      </p:sp>
      <p:pic>
        <p:nvPicPr>
          <p:cNvPr id="176" name="Image 8" descr=""/>
          <p:cNvPicPr/>
          <p:nvPr/>
        </p:nvPicPr>
        <p:blipFill>
          <a:blip r:embed="rId3"/>
          <a:srcRect l="0" t="22098" r="7277" b="0"/>
          <a:stretch/>
        </p:blipFill>
        <p:spPr>
          <a:xfrm>
            <a:off x="7920000" y="0"/>
            <a:ext cx="2158560" cy="1667160"/>
          </a:xfrm>
          <a:prstGeom prst="rect">
            <a:avLst/>
          </a:prstGeom>
          <a:ln w="0">
            <a:noFill/>
          </a:ln>
        </p:spPr>
      </p:pic>
      <p:sp>
        <p:nvSpPr>
          <p:cNvPr id="177" name="Titre 4"/>
          <p:cNvSpPr/>
          <p:nvPr/>
        </p:nvSpPr>
        <p:spPr>
          <a:xfrm>
            <a:off x="905040" y="1123200"/>
            <a:ext cx="3887280" cy="378720"/>
          </a:xfrm>
          <a:prstGeom prst="rect">
            <a:avLst/>
          </a:prstGeom>
          <a:noFill/>
          <a:ln w="0">
            <a:noFill/>
          </a:ln>
        </p:spPr>
        <p:style>
          <a:lnRef idx="0"/>
          <a:fillRef idx="0"/>
          <a:effectRef idx="0"/>
          <a:fontRef idx="minor"/>
        </p:style>
        <p:txBody>
          <a:bodyPr lIns="0" rIns="0" tIns="0" bIns="0" anchor="t">
            <a:noAutofit/>
          </a:bodyPr>
          <a:p>
            <a:pPr>
              <a:lnSpc>
                <a:spcPct val="150000"/>
              </a:lnSpc>
              <a:spcAft>
                <a:spcPts val="601"/>
              </a:spcAft>
              <a:buNone/>
            </a:pPr>
            <a:r>
              <a:rPr b="0" lang="en-US" sz="1800" spc="-1" strike="noStrike">
                <a:solidFill>
                  <a:srgbClr val="1f497d"/>
                </a:solidFill>
                <a:latin typeface="Arial"/>
                <a:ea typeface="DejaVu Sans"/>
              </a:rPr>
              <a:t>Quiz</a:t>
            </a:r>
            <a:r>
              <a:rPr b="0" lang="en-US" sz="1800" spc="-1" strike="noStrike">
                <a:solidFill>
                  <a:srgbClr val="000000"/>
                </a:solidFill>
                <a:latin typeface="Arial"/>
                <a:ea typeface="DejaVu Sans"/>
              </a:rPr>
              <a:t> : 1)b - 2)a - 3)b - 4)c - 5)a - 6)b</a:t>
            </a:r>
            <a:br>
              <a:rPr sz="1800"/>
            </a:br>
            <a:br>
              <a:rPr sz="1800"/>
            </a:br>
            <a:br>
              <a:rPr sz="1800"/>
            </a:br>
            <a:endParaRPr b="0" lang="fr-FR" sz="1800" spc="-1" strike="noStrike">
              <a:latin typeface="Arial"/>
            </a:endParaRPr>
          </a:p>
        </p:txBody>
      </p:sp>
      <p:sp>
        <p:nvSpPr>
          <p:cNvPr id="178" name="Titre 4"/>
          <p:cNvSpPr/>
          <p:nvPr/>
        </p:nvSpPr>
        <p:spPr>
          <a:xfrm>
            <a:off x="5179680" y="1701360"/>
            <a:ext cx="2739240" cy="378720"/>
          </a:xfrm>
          <a:prstGeom prst="rect">
            <a:avLst/>
          </a:prstGeom>
          <a:noFill/>
          <a:ln w="0">
            <a:noFill/>
          </a:ln>
        </p:spPr>
        <p:style>
          <a:lnRef idx="0"/>
          <a:fillRef idx="0"/>
          <a:effectRef idx="0"/>
          <a:fontRef idx="minor"/>
        </p:style>
        <p:txBody>
          <a:bodyPr lIns="0" rIns="0" tIns="0" bIns="0" anchor="t">
            <a:noAutofit/>
          </a:bodyPr>
          <a:p>
            <a:pPr>
              <a:lnSpc>
                <a:spcPct val="100000"/>
              </a:lnSpc>
              <a:spcAft>
                <a:spcPts val="201"/>
              </a:spcAft>
              <a:buNone/>
            </a:pPr>
            <a:r>
              <a:rPr b="0" lang="pt-BR" sz="1800" spc="-1" strike="noStrike">
                <a:solidFill>
                  <a:srgbClr val="1f497d"/>
                </a:solidFill>
                <a:latin typeface="Arial"/>
                <a:ea typeface="DejaVu Sans"/>
              </a:rPr>
              <a:t>Exercise 2 : </a:t>
            </a:r>
            <a:r>
              <a:rPr b="0" lang="pt-BR" sz="1800" spc="-1" strike="noStrike">
                <a:solidFill>
                  <a:srgbClr val="000000"/>
                </a:solidFill>
                <a:latin typeface="Arial"/>
                <a:ea typeface="DejaVu Sans"/>
              </a:rPr>
              <a:t>Receive data</a:t>
            </a:r>
            <a:br>
              <a:rPr sz="1800"/>
            </a:br>
            <a:br>
              <a:rPr sz="1800"/>
            </a:br>
            <a:br>
              <a:rPr sz="1800"/>
            </a:br>
            <a:endParaRPr b="0" lang="fr-FR" sz="1800" spc="-1" strike="noStrike">
              <a:latin typeface="Arial"/>
            </a:endParaRPr>
          </a:p>
        </p:txBody>
      </p:sp>
      <p:pic>
        <p:nvPicPr>
          <p:cNvPr id="179" name="Image 11" descr=""/>
          <p:cNvPicPr/>
          <p:nvPr/>
        </p:nvPicPr>
        <p:blipFill>
          <a:blip r:embed="rId4"/>
          <a:srcRect l="1540" t="0" r="21748" b="61329"/>
          <a:stretch/>
        </p:blipFill>
        <p:spPr>
          <a:xfrm>
            <a:off x="430920" y="2853720"/>
            <a:ext cx="2201040" cy="1157400"/>
          </a:xfrm>
          <a:prstGeom prst="rect">
            <a:avLst/>
          </a:prstGeom>
          <a:ln w="0">
            <a:noFill/>
          </a:ln>
        </p:spPr>
      </p:pic>
      <p:pic>
        <p:nvPicPr>
          <p:cNvPr id="180" name="Image 15" descr=""/>
          <p:cNvPicPr/>
          <p:nvPr/>
        </p:nvPicPr>
        <p:blipFill>
          <a:blip r:embed="rId5"/>
          <a:srcRect l="0" t="47787" r="3477" b="1710"/>
          <a:stretch/>
        </p:blipFill>
        <p:spPr>
          <a:xfrm>
            <a:off x="5205960" y="2080800"/>
            <a:ext cx="2897280" cy="1410480"/>
          </a:xfrm>
          <a:prstGeom prst="rect">
            <a:avLst/>
          </a:prstGeom>
          <a:ln w="0">
            <a:noFill/>
          </a:ln>
        </p:spPr>
      </p:pic>
      <p:sp>
        <p:nvSpPr>
          <p:cNvPr id="181" name="Titre 4"/>
          <p:cNvSpPr/>
          <p:nvPr/>
        </p:nvSpPr>
        <p:spPr>
          <a:xfrm>
            <a:off x="430920" y="2508840"/>
            <a:ext cx="2739240" cy="378720"/>
          </a:xfrm>
          <a:prstGeom prst="rect">
            <a:avLst/>
          </a:prstGeom>
          <a:noFill/>
          <a:ln w="0">
            <a:noFill/>
          </a:ln>
        </p:spPr>
        <p:style>
          <a:lnRef idx="0"/>
          <a:fillRef idx="0"/>
          <a:effectRef idx="0"/>
          <a:fontRef idx="minor"/>
        </p:style>
        <p:txBody>
          <a:bodyPr lIns="0" rIns="0" tIns="0" bIns="0" anchor="t">
            <a:noAutofit/>
          </a:bodyPr>
          <a:p>
            <a:pPr>
              <a:lnSpc>
                <a:spcPct val="100000"/>
              </a:lnSpc>
              <a:spcAft>
                <a:spcPts val="201"/>
              </a:spcAft>
              <a:buNone/>
            </a:pPr>
            <a:r>
              <a:rPr b="0" lang="pt-BR" sz="1600" spc="-1" strike="noStrike">
                <a:solidFill>
                  <a:srgbClr val="000000"/>
                </a:solidFill>
                <a:latin typeface="Arial"/>
                <a:ea typeface="DejaVu Sans"/>
              </a:rPr>
              <a:t>Cesar code :</a:t>
            </a:r>
            <a:br>
              <a:rPr sz="1800"/>
            </a:br>
            <a:br>
              <a:rPr sz="1800"/>
            </a:br>
            <a:br>
              <a:rPr sz="1600"/>
            </a:br>
            <a:endParaRPr b="0" lang="fr-FR" sz="1600" spc="-1" strike="noStrike">
              <a:latin typeface="Arial"/>
            </a:endParaRPr>
          </a:p>
        </p:txBody>
      </p:sp>
      <p:sp>
        <p:nvSpPr>
          <p:cNvPr id="182" name="Titre 4"/>
          <p:cNvSpPr/>
          <p:nvPr/>
        </p:nvSpPr>
        <p:spPr>
          <a:xfrm>
            <a:off x="1365120" y="4545720"/>
            <a:ext cx="2739240" cy="378720"/>
          </a:xfrm>
          <a:prstGeom prst="rect">
            <a:avLst/>
          </a:prstGeom>
          <a:noFill/>
          <a:ln w="0">
            <a:noFill/>
          </a:ln>
        </p:spPr>
        <p:style>
          <a:lnRef idx="0"/>
          <a:fillRef idx="0"/>
          <a:effectRef idx="0"/>
          <a:fontRef idx="minor"/>
        </p:style>
        <p:txBody>
          <a:bodyPr lIns="0" rIns="0" tIns="0" bIns="0" anchor="t">
            <a:noAutofit/>
          </a:bodyPr>
          <a:p>
            <a:pPr>
              <a:lnSpc>
                <a:spcPct val="100000"/>
              </a:lnSpc>
              <a:spcAft>
                <a:spcPts val="201"/>
              </a:spcAft>
              <a:buNone/>
            </a:pPr>
            <a:r>
              <a:rPr b="0" lang="pt-BR" sz="1600" spc="-1" strike="noStrike">
                <a:solidFill>
                  <a:srgbClr val="000000"/>
                </a:solidFill>
                <a:latin typeface="Arial"/>
                <a:ea typeface="DejaVu Sans"/>
              </a:rPr>
              <a:t>Pigpen code :</a:t>
            </a:r>
            <a:br>
              <a:rPr sz="1800"/>
            </a:br>
            <a:br>
              <a:rPr sz="1800"/>
            </a:br>
            <a:br>
              <a:rPr sz="1600"/>
            </a:br>
            <a:endParaRPr b="0" lang="fr-FR" sz="16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80" name="Image 2" descr=""/>
          <p:cNvPicPr/>
          <p:nvPr/>
        </p:nvPicPr>
        <p:blipFill>
          <a:blip r:embed="rId1"/>
          <a:stretch/>
        </p:blipFill>
        <p:spPr>
          <a:xfrm>
            <a:off x="0" y="5136840"/>
            <a:ext cx="10078560" cy="532800"/>
          </a:xfrm>
          <a:prstGeom prst="rect">
            <a:avLst/>
          </a:prstGeom>
          <a:ln w="0">
            <a:noFill/>
          </a:ln>
        </p:spPr>
      </p:pic>
      <p:sp>
        <p:nvSpPr>
          <p:cNvPr id="81" name="PlaceHolder 1"/>
          <p:cNvSpPr>
            <a:spLocks noGrp="1"/>
          </p:cNvSpPr>
          <p:nvPr>
            <p:ph type="title"/>
          </p:nvPr>
        </p:nvSpPr>
        <p:spPr>
          <a:xfrm>
            <a:off x="543600" y="36360"/>
            <a:ext cx="44953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ffffff"/>
                </a:solidFill>
                <a:highlight>
                  <a:srgbClr val="729fcf"/>
                </a:highlight>
                <a:latin typeface="Arial"/>
              </a:rPr>
              <a:t>Teacher info :</a:t>
            </a:r>
            <a:endParaRPr b="0" lang="fr-FR" sz="4400" spc="-1" strike="noStrike">
              <a:latin typeface="Arial"/>
            </a:endParaRPr>
          </a:p>
        </p:txBody>
      </p:sp>
      <p:sp>
        <p:nvSpPr>
          <p:cNvPr id="82" name="PlaceHolder 2"/>
          <p:cNvSpPr>
            <a:spLocks noGrp="1"/>
          </p:cNvSpPr>
          <p:nvPr>
            <p:ph type="title"/>
          </p:nvPr>
        </p:nvSpPr>
        <p:spPr>
          <a:xfrm>
            <a:off x="565200" y="1296000"/>
            <a:ext cx="8390520" cy="3598920"/>
          </a:xfrm>
          <a:prstGeom prst="rect">
            <a:avLst/>
          </a:prstGeom>
          <a:noFill/>
          <a:ln w="0">
            <a:noFill/>
          </a:ln>
        </p:spPr>
        <p:txBody>
          <a:bodyPr lIns="0" rIns="0" tIns="0" bIns="0" anchor="t">
            <a:noAutofit/>
          </a:bodyPr>
          <a:p>
            <a:pPr>
              <a:lnSpc>
                <a:spcPct val="100000"/>
              </a:lnSpc>
              <a:buNone/>
              <a:tabLst>
                <a:tab algn="l" pos="0"/>
              </a:tabLst>
            </a:pPr>
            <a:r>
              <a:rPr b="0" lang="fr-FR" sz="2000" spc="-1" strike="noStrike">
                <a:solidFill>
                  <a:srgbClr val="000000"/>
                </a:solidFill>
                <a:latin typeface="Arial"/>
              </a:rPr>
              <a:t>The aim of this session is discovery the radio emission and understand how it work by appliance in Maqueen+ robot.</a:t>
            </a:r>
            <a:br>
              <a:rPr sz="1800"/>
            </a:br>
            <a:br>
              <a:rPr sz="1800"/>
            </a:br>
            <a:r>
              <a:rPr b="0" lang="en-US" sz="2000" spc="-1" strike="noStrike">
                <a:solidFill>
                  <a:srgbClr val="000000"/>
                </a:solidFill>
                <a:latin typeface="Arial"/>
              </a:rPr>
              <a:t>In this session, the goal of the students is to get the direction to follow by communicating in broadcast.</a:t>
            </a:r>
            <a:br>
              <a:rPr sz="1800"/>
            </a:br>
            <a:r>
              <a:rPr b="0" lang="en-US" sz="2000" spc="-1" strike="noStrike">
                <a:solidFill>
                  <a:srgbClr val="000000"/>
                </a:solidFill>
                <a:latin typeface="Arial"/>
              </a:rPr>
              <a:t>This direction will be given by the teacher's robot, continuously sending this direction. So, the teacher has to put this program in the robot :</a:t>
            </a:r>
            <a:br>
              <a:rPr sz="1800"/>
            </a:br>
            <a:br>
              <a:rPr sz="1800"/>
            </a:br>
            <a:r>
              <a:rPr b="0" lang="en-US" sz="2000" spc="-1" strike="noStrike">
                <a:solidFill>
                  <a:srgbClr val="000000"/>
                </a:solidFill>
                <a:latin typeface="Arial"/>
              </a:rPr>
              <a:t>Cap to code : N,NE,NNE : the teacher decides the level of difficulty</a:t>
            </a:r>
            <a:br>
              <a:rPr sz="1800"/>
            </a:br>
            <a:br>
              <a:rPr sz="2000"/>
            </a:br>
            <a:endParaRPr b="0" lang="fr-FR" sz="2000" spc="-1" strike="noStrike">
              <a:latin typeface="Arial"/>
            </a:endParaRPr>
          </a:p>
        </p:txBody>
      </p:sp>
      <p:pic>
        <p:nvPicPr>
          <p:cNvPr id="83" name="Image 5" descr=""/>
          <p:cNvPicPr/>
          <p:nvPr/>
        </p:nvPicPr>
        <p:blipFill>
          <a:blip r:embed="rId2"/>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84" name="Image 2" descr=""/>
          <p:cNvPicPr/>
          <p:nvPr/>
        </p:nvPicPr>
        <p:blipFill>
          <a:blip r:embed="rId1"/>
          <a:stretch/>
        </p:blipFill>
        <p:spPr>
          <a:xfrm>
            <a:off x="0" y="5136840"/>
            <a:ext cx="10078560" cy="532800"/>
          </a:xfrm>
          <a:prstGeom prst="rect">
            <a:avLst/>
          </a:prstGeom>
          <a:ln w="0">
            <a:noFill/>
          </a:ln>
        </p:spPr>
      </p:pic>
      <p:pic>
        <p:nvPicPr>
          <p:cNvPr id="85" name="Image 8" descr=""/>
          <p:cNvPicPr/>
          <p:nvPr/>
        </p:nvPicPr>
        <p:blipFill>
          <a:blip r:embed="rId2"/>
          <a:srcRect l="0" t="22098" r="7277" b="0"/>
          <a:stretch/>
        </p:blipFill>
        <p:spPr>
          <a:xfrm>
            <a:off x="8424000" y="-42480"/>
            <a:ext cx="1654560" cy="1177560"/>
          </a:xfrm>
          <a:prstGeom prst="rect">
            <a:avLst/>
          </a:prstGeom>
          <a:ln w="0">
            <a:noFill/>
          </a:ln>
        </p:spPr>
      </p:pic>
      <p:sp>
        <p:nvSpPr>
          <p:cNvPr id="86" name="Titre 4"/>
          <p:cNvSpPr/>
          <p:nvPr/>
        </p:nvSpPr>
        <p:spPr>
          <a:xfrm>
            <a:off x="214920" y="1034280"/>
            <a:ext cx="4345200" cy="3959640"/>
          </a:xfrm>
          <a:prstGeom prst="rect">
            <a:avLst/>
          </a:prstGeom>
          <a:noFill/>
          <a:ln w="0">
            <a:noFill/>
          </a:ln>
        </p:spPr>
        <p:style>
          <a:lnRef idx="0"/>
          <a:fillRef idx="0"/>
          <a:effectRef idx="0"/>
          <a:fontRef idx="minor"/>
        </p:style>
        <p:txBody>
          <a:bodyPr lIns="0" rIns="0" tIns="0" bIns="0" anchor="t">
            <a:noAutofit/>
          </a:bodyPr>
          <a:p>
            <a:pPr marL="343080" indent="-343080">
              <a:lnSpc>
                <a:spcPct val="100000"/>
              </a:lnSpc>
              <a:buClr>
                <a:srgbClr val="1f497d"/>
              </a:buClr>
              <a:buFont typeface="StarSymbol"/>
              <a:buAutoNum type="arabicParenR"/>
            </a:pPr>
            <a:r>
              <a:rPr b="0" lang="en-US" sz="1600" spc="-1" strike="noStrike">
                <a:solidFill>
                  <a:srgbClr val="1f497d"/>
                </a:solidFill>
                <a:latin typeface="Arial"/>
                <a:ea typeface="DejaVu Sans"/>
              </a:rPr>
              <a:t>What does this block correspond to ?</a:t>
            </a:r>
            <a:br>
              <a:rPr sz="1600"/>
            </a:br>
            <a:r>
              <a:rPr b="0" lang="en-US" sz="1600" spc="-1" strike="noStrike">
                <a:solidFill>
                  <a:srgbClr val="1f497d"/>
                </a:solidFill>
                <a:latin typeface="Arial"/>
                <a:ea typeface="DejaVu Sans"/>
              </a:rPr>
              <a:t>      </a:t>
            </a:r>
            <a:endParaRPr b="0" lang="fr-FR" sz="1600" spc="-1" strike="noStrike">
              <a:latin typeface="Arial"/>
            </a:endParaRPr>
          </a:p>
          <a:p>
            <a:pPr>
              <a:lnSpc>
                <a:spcPct val="100000"/>
              </a:lnSpc>
              <a:buNone/>
            </a:pP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var = 3</a:t>
            </a:r>
            <a:br>
              <a:rPr sz="1600"/>
            </a:br>
            <a:r>
              <a:rPr b="0" lang="en-US" sz="1600" spc="-1" strike="noStrike">
                <a:solidFill>
                  <a:srgbClr val="000000"/>
                </a:solidFill>
                <a:latin typeface="Arial"/>
                <a:ea typeface="DejaVu Sans"/>
              </a:rPr>
              <a:t>      b) var = var + 3</a:t>
            </a:r>
            <a:br>
              <a:rPr sz="1600"/>
            </a:br>
            <a:r>
              <a:rPr b="0" lang="en-US" sz="1600" spc="-1" strike="noStrike">
                <a:solidFill>
                  <a:srgbClr val="000000"/>
                </a:solidFill>
                <a:latin typeface="Arial"/>
                <a:ea typeface="DejaVu Sans"/>
              </a:rPr>
              <a:t>      c) display 3</a:t>
            </a:r>
            <a:br>
              <a:rPr sz="1600"/>
            </a:br>
            <a:br>
              <a:rPr sz="1600"/>
            </a:br>
            <a:r>
              <a:rPr b="0" lang="en-US" sz="1600" spc="-1" strike="noStrike">
                <a:solidFill>
                  <a:srgbClr val="1f497d"/>
                </a:solidFill>
                <a:latin typeface="Arial"/>
                <a:ea typeface="DejaVu Sans"/>
              </a:rPr>
              <a:t>2) What is not a logical operator ?</a:t>
            </a:r>
            <a:br>
              <a:rPr sz="1600"/>
            </a:b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a:t>
            </a:r>
            <a:endParaRPr b="0" lang="fr-FR" sz="1600" spc="-1" strike="noStrike">
              <a:latin typeface="Arial"/>
            </a:endParaRPr>
          </a:p>
          <a:p>
            <a:pPr>
              <a:lnSpc>
                <a:spcPct val="100000"/>
              </a:lnSpc>
              <a:buNone/>
            </a:pPr>
            <a:r>
              <a:rPr b="0" lang="en-US" sz="1600" spc="-1" strike="noStrike">
                <a:solidFill>
                  <a:srgbClr val="000000"/>
                </a:solidFill>
                <a:latin typeface="Arial"/>
                <a:ea typeface="DejaVu Sans"/>
              </a:rPr>
              <a:t>      </a:t>
            </a:r>
            <a:r>
              <a:rPr b="0" lang="en-US" sz="1600" spc="-1" strike="noStrike">
                <a:solidFill>
                  <a:srgbClr val="000000"/>
                </a:solidFill>
                <a:latin typeface="Arial"/>
                <a:ea typeface="DejaVu Sans"/>
              </a:rPr>
              <a:t>b) &lt;</a:t>
            </a:r>
            <a:br>
              <a:rPr sz="1600"/>
            </a:br>
            <a:r>
              <a:rPr b="0" lang="en-US" sz="1600" spc="-1" strike="noStrike">
                <a:solidFill>
                  <a:srgbClr val="000000"/>
                </a:solidFill>
                <a:latin typeface="Arial"/>
                <a:ea typeface="DejaVu Sans"/>
              </a:rPr>
              <a:t>      c) and</a:t>
            </a:r>
            <a:br>
              <a:rPr sz="1600"/>
            </a:br>
            <a:br>
              <a:rPr sz="1600"/>
            </a:br>
            <a:r>
              <a:rPr b="0" lang="en-US" sz="1600" spc="-1" strike="noStrike">
                <a:solidFill>
                  <a:srgbClr val="1f497d"/>
                </a:solidFill>
                <a:latin typeface="Arial"/>
                <a:ea typeface="DejaVu Sans"/>
              </a:rPr>
              <a:t>3) What does a while loop absolutely need ?</a:t>
            </a:r>
            <a:br>
              <a:rPr sz="1600"/>
            </a:b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A variable</a:t>
            </a:r>
            <a:br>
              <a:rPr sz="1600"/>
            </a:br>
            <a:r>
              <a:rPr b="0" lang="en-US" sz="1600" spc="-1" strike="noStrike">
                <a:solidFill>
                  <a:srgbClr val="000000"/>
                </a:solidFill>
                <a:latin typeface="Arial"/>
                <a:ea typeface="DejaVu Sans"/>
              </a:rPr>
              <a:t>      b) An end loop condition</a:t>
            </a:r>
            <a:br>
              <a:rPr sz="1600"/>
            </a:br>
            <a:r>
              <a:rPr b="0" lang="en-US" sz="1600" spc="-1" strike="noStrike">
                <a:solidFill>
                  <a:srgbClr val="000000"/>
                </a:solidFill>
                <a:latin typeface="Arial"/>
                <a:ea typeface="DejaVu Sans"/>
              </a:rPr>
              <a:t>      c) Nothing</a:t>
            </a:r>
            <a:br>
              <a:rPr sz="1800"/>
            </a:br>
            <a:br>
              <a:rPr sz="1800"/>
            </a:br>
            <a:br>
              <a:rPr sz="1800"/>
            </a:br>
            <a:br>
              <a:rPr sz="1600"/>
            </a:br>
            <a:endParaRPr b="0" lang="fr-FR" sz="1600" spc="-1" strike="noStrike">
              <a:latin typeface="Arial"/>
            </a:endParaRPr>
          </a:p>
        </p:txBody>
      </p:sp>
      <p:sp>
        <p:nvSpPr>
          <p:cNvPr id="87" name="Titre 4"/>
          <p:cNvSpPr/>
          <p:nvPr/>
        </p:nvSpPr>
        <p:spPr>
          <a:xfrm>
            <a:off x="4369320" y="1034280"/>
            <a:ext cx="5182920" cy="2258640"/>
          </a:xfrm>
          <a:prstGeom prst="rect">
            <a:avLst/>
          </a:prstGeom>
          <a:noFill/>
          <a:ln w="0">
            <a:noFill/>
          </a:ln>
        </p:spPr>
        <p:style>
          <a:lnRef idx="0"/>
          <a:fillRef idx="0"/>
          <a:effectRef idx="0"/>
          <a:fontRef idx="minor"/>
        </p:style>
        <p:txBody>
          <a:bodyPr lIns="0" rIns="0" tIns="0" bIns="0" anchor="t">
            <a:noAutofit/>
          </a:bodyPr>
          <a:p>
            <a:pPr>
              <a:lnSpc>
                <a:spcPct val="100000"/>
              </a:lnSpc>
              <a:buNone/>
            </a:pPr>
            <a:r>
              <a:rPr b="0" lang="en-US" sz="1600" spc="-1" strike="noStrike">
                <a:solidFill>
                  <a:srgbClr val="1f497d"/>
                </a:solidFill>
                <a:latin typeface="Arial"/>
                <a:ea typeface="DejaVu Sans"/>
              </a:rPr>
              <a:t>4) With which physical parameter the ultrasonic sensor works ?</a:t>
            </a:r>
            <a:br>
              <a:rPr sz="1600"/>
            </a:b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Light</a:t>
            </a:r>
            <a:br>
              <a:rPr sz="1600"/>
            </a:br>
            <a:r>
              <a:rPr b="0" lang="en-US" sz="1600" spc="-1" strike="noStrike">
                <a:solidFill>
                  <a:srgbClr val="000000"/>
                </a:solidFill>
                <a:latin typeface="Arial"/>
                <a:ea typeface="DejaVu Sans"/>
              </a:rPr>
              <a:t>      b) Speed</a:t>
            </a:r>
            <a:br>
              <a:rPr sz="1600"/>
            </a:br>
            <a:r>
              <a:rPr b="0" lang="en-US" sz="1600" spc="-1" strike="noStrike">
                <a:solidFill>
                  <a:srgbClr val="000000"/>
                </a:solidFill>
                <a:latin typeface="Arial"/>
                <a:ea typeface="DejaVu Sans"/>
              </a:rPr>
              <a:t>      c) Sound</a:t>
            </a:r>
            <a:br>
              <a:rPr sz="1600"/>
            </a:br>
            <a:br>
              <a:rPr sz="1600"/>
            </a:br>
            <a:r>
              <a:rPr b="0" lang="en-US" sz="1600" spc="-1" strike="noStrike">
                <a:solidFill>
                  <a:srgbClr val="1f497d"/>
                </a:solidFill>
                <a:latin typeface="Arial"/>
                <a:ea typeface="DejaVu Sans"/>
              </a:rPr>
              <a:t>5) The line sensor works by infrared ?</a:t>
            </a:r>
            <a:br>
              <a:rPr sz="1600"/>
            </a:b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Yes</a:t>
            </a:r>
            <a:br>
              <a:rPr sz="1600"/>
            </a:br>
            <a:r>
              <a:rPr b="0" lang="en-US" sz="1600" spc="-1" strike="noStrike">
                <a:solidFill>
                  <a:srgbClr val="000000"/>
                </a:solidFill>
                <a:latin typeface="Arial"/>
                <a:ea typeface="DejaVu Sans"/>
              </a:rPr>
              <a:t>      b) No</a:t>
            </a:r>
            <a:br>
              <a:rPr sz="1600"/>
            </a:br>
            <a:br>
              <a:rPr sz="1800"/>
            </a:br>
            <a:br>
              <a:rPr sz="1800"/>
            </a:br>
            <a:br>
              <a:rPr sz="1800"/>
            </a:br>
            <a:br>
              <a:rPr sz="1600"/>
            </a:br>
            <a:endParaRPr b="0" lang="fr-FR" sz="1600" spc="-1" strike="noStrike">
              <a:latin typeface="Arial"/>
            </a:endParaRPr>
          </a:p>
        </p:txBody>
      </p:sp>
      <p:sp>
        <p:nvSpPr>
          <p:cNvPr id="88" name="Titre 3"/>
          <p:cNvSpPr/>
          <p:nvPr/>
        </p:nvSpPr>
        <p:spPr>
          <a:xfrm>
            <a:off x="543600" y="36360"/>
            <a:ext cx="8671680" cy="888480"/>
          </a:xfrm>
          <a:prstGeom prst="rect">
            <a:avLst/>
          </a:prstGeom>
          <a:noFill/>
          <a:ln w="0">
            <a:noFill/>
          </a:ln>
        </p:spPr>
        <p:style>
          <a:lnRef idx="0"/>
          <a:fillRef idx="0"/>
          <a:effectRef idx="0"/>
          <a:fontRef idx="minor"/>
        </p:style>
        <p:txBody>
          <a:bodyPr lIns="0" rIns="0" tIns="0" bIns="0" anchor="ctr">
            <a:noAutofit/>
          </a:bodyPr>
          <a:p>
            <a:pPr algn="ctr">
              <a:lnSpc>
                <a:spcPct val="100000"/>
              </a:lnSpc>
              <a:buNone/>
            </a:pPr>
            <a:r>
              <a:rPr b="0" lang="fr-FR" sz="4400" spc="-1" strike="noStrike">
                <a:solidFill>
                  <a:srgbClr val="f79646"/>
                </a:solidFill>
                <a:latin typeface="Arial"/>
                <a:ea typeface="DejaVu Sans"/>
              </a:rPr>
              <a:t>Quiz !</a:t>
            </a:r>
            <a:endParaRPr b="0" lang="fr-FR" sz="4400" spc="-1" strike="noStrike">
              <a:latin typeface="Arial"/>
            </a:endParaRPr>
          </a:p>
        </p:txBody>
      </p:sp>
      <p:pic>
        <p:nvPicPr>
          <p:cNvPr id="89" name="Image 12" descr=""/>
          <p:cNvPicPr/>
          <p:nvPr/>
        </p:nvPicPr>
        <p:blipFill>
          <a:blip r:embed="rId3"/>
          <a:stretch/>
        </p:blipFill>
        <p:spPr>
          <a:xfrm>
            <a:off x="1583280" y="1394280"/>
            <a:ext cx="1079280" cy="256320"/>
          </a:xfrm>
          <a:prstGeom prst="rect">
            <a:avLst/>
          </a:prstGeom>
          <a:ln w="0">
            <a:noFill/>
          </a:ln>
        </p:spPr>
      </p:pic>
      <p:pic>
        <p:nvPicPr>
          <p:cNvPr id="90" name="Image 17" descr=""/>
          <p:cNvPicPr/>
          <p:nvPr/>
        </p:nvPicPr>
        <p:blipFill>
          <a:blip r:embed="rId4"/>
          <a:stretch/>
        </p:blipFill>
        <p:spPr>
          <a:xfrm>
            <a:off x="7913880" y="1465560"/>
            <a:ext cx="1965240" cy="3490200"/>
          </a:xfrm>
          <a:prstGeom prst="rect">
            <a:avLst/>
          </a:prstGeom>
          <a:ln w="0">
            <a:noFill/>
          </a:ln>
        </p:spPr>
      </p:pic>
      <p:grpSp>
        <p:nvGrpSpPr>
          <p:cNvPr id="91" name="Groupe 25"/>
          <p:cNvGrpSpPr/>
          <p:nvPr/>
        </p:nvGrpSpPr>
        <p:grpSpPr>
          <a:xfrm>
            <a:off x="4369320" y="3338640"/>
            <a:ext cx="3407760" cy="2197800"/>
            <a:chOff x="4369320" y="3338640"/>
            <a:chExt cx="3407760" cy="2197800"/>
          </a:xfrm>
        </p:grpSpPr>
        <p:sp>
          <p:nvSpPr>
            <p:cNvPr id="92" name="Titre 4"/>
            <p:cNvSpPr/>
            <p:nvPr/>
          </p:nvSpPr>
          <p:spPr>
            <a:xfrm>
              <a:off x="4369320" y="3338640"/>
              <a:ext cx="3407760" cy="2197800"/>
            </a:xfrm>
            <a:prstGeom prst="rect">
              <a:avLst/>
            </a:prstGeom>
            <a:noFill/>
            <a:ln w="0">
              <a:noFill/>
            </a:ln>
          </p:spPr>
          <p:style>
            <a:lnRef idx="0"/>
            <a:fillRef idx="0"/>
            <a:effectRef idx="0"/>
            <a:fontRef idx="minor"/>
          </p:style>
          <p:txBody>
            <a:bodyPr lIns="0" rIns="0" tIns="0" bIns="0" anchor="t">
              <a:noAutofit/>
            </a:bodyPr>
            <a:p>
              <a:pPr>
                <a:lnSpc>
                  <a:spcPct val="100000"/>
                </a:lnSpc>
                <a:buNone/>
              </a:pPr>
              <a:r>
                <a:rPr b="0" lang="en-US" sz="1600" spc="-1" strike="noStrike">
                  <a:solidFill>
                    <a:srgbClr val="1f497d"/>
                  </a:solidFill>
                  <a:latin typeface="Arial"/>
                  <a:ea typeface="DejaVu Sans"/>
                </a:rPr>
                <a:t>6) What does this program do with light=150, ultrasonic=50</a:t>
              </a:r>
              <a:br>
                <a:rPr sz="1600"/>
              </a:br>
              <a:r>
                <a:rPr b="0" lang="en-US" sz="1600" spc="-1" strike="noStrike">
                  <a:solidFill>
                    <a:srgbClr val="1f497d"/>
                  </a:solidFill>
                  <a:latin typeface="Arial"/>
                  <a:ea typeface="DejaVu Sans"/>
                </a:rPr>
                <a:t>      </a:t>
              </a:r>
              <a:r>
                <a:rPr b="0" lang="en-US" sz="1600" spc="-1" strike="noStrike">
                  <a:solidFill>
                    <a:srgbClr val="000000"/>
                  </a:solidFill>
                  <a:latin typeface="Arial"/>
                  <a:ea typeface="DejaVu Sans"/>
                </a:rPr>
                <a:t>a) b = 2, icon     , stop motors</a:t>
              </a:r>
              <a:br>
                <a:rPr sz="1600"/>
              </a:br>
              <a:r>
                <a:rPr b="0" lang="en-US" sz="1600" spc="-1" strike="noStrike">
                  <a:solidFill>
                    <a:srgbClr val="000000"/>
                  </a:solidFill>
                  <a:latin typeface="Arial"/>
                  <a:ea typeface="DejaVu Sans"/>
                </a:rPr>
                <a:t>      b) b = 6, icon     , go forward</a:t>
              </a:r>
              <a:br>
                <a:rPr sz="1600"/>
              </a:br>
              <a:r>
                <a:rPr b="0" lang="en-US" sz="1600" spc="-1" strike="noStrike">
                  <a:solidFill>
                    <a:srgbClr val="000000"/>
                  </a:solidFill>
                  <a:latin typeface="Arial"/>
                  <a:ea typeface="DejaVu Sans"/>
                </a:rPr>
                <a:t>      c) b = 2, icon     , go forward</a:t>
              </a:r>
              <a:endParaRPr b="0" lang="fr-FR" sz="1600" spc="-1" strike="noStrike">
                <a:latin typeface="Arial"/>
              </a:endParaRPr>
            </a:p>
            <a:p>
              <a:pPr>
                <a:lnSpc>
                  <a:spcPct val="100000"/>
                </a:lnSpc>
                <a:buNone/>
              </a:pPr>
              <a:r>
                <a:rPr b="0" lang="en-US" sz="1600" spc="-1" strike="noStrike">
                  <a:solidFill>
                    <a:srgbClr val="000000"/>
                  </a:solidFill>
                  <a:latin typeface="Arial"/>
                  <a:ea typeface="DejaVu Sans"/>
                </a:rPr>
                <a:t>      </a:t>
              </a:r>
              <a:r>
                <a:rPr b="0" lang="en-US" sz="1600" spc="-1" strike="noStrike">
                  <a:solidFill>
                    <a:srgbClr val="000000"/>
                  </a:solidFill>
                  <a:latin typeface="Arial"/>
                  <a:ea typeface="DejaVu Sans"/>
                </a:rPr>
                <a:t>d) b = 6, icon     , stop motors</a:t>
              </a:r>
              <a:br>
                <a:rPr sz="1800"/>
              </a:br>
              <a:br>
                <a:rPr sz="1800"/>
              </a:br>
              <a:br>
                <a:rPr sz="1800"/>
              </a:br>
              <a:br>
                <a:rPr sz="1600"/>
              </a:br>
              <a:endParaRPr b="0" lang="fr-FR" sz="1600" spc="-1" strike="noStrike">
                <a:latin typeface="Arial"/>
              </a:endParaRPr>
            </a:p>
          </p:txBody>
        </p:sp>
        <p:pic>
          <p:nvPicPr>
            <p:cNvPr id="93" name="Graphique 20" descr="Coche avec un remplissage uni"/>
            <p:cNvPicPr/>
            <p:nvPr/>
          </p:nvPicPr>
          <p:blipFill>
            <a:blip r:embed="rId5"/>
            <a:stretch/>
          </p:blipFill>
          <p:spPr>
            <a:xfrm>
              <a:off x="5949720" y="3848760"/>
              <a:ext cx="192600" cy="192600"/>
            </a:xfrm>
            <a:prstGeom prst="rect">
              <a:avLst/>
            </a:prstGeom>
            <a:ln w="0">
              <a:noFill/>
            </a:ln>
          </p:spPr>
        </p:pic>
        <p:pic>
          <p:nvPicPr>
            <p:cNvPr id="94" name="Graphique 21" descr="Coche avec un remplissage uni"/>
            <p:cNvPicPr/>
            <p:nvPr/>
          </p:nvPicPr>
          <p:blipFill>
            <a:blip r:embed="rId6"/>
            <a:stretch/>
          </p:blipFill>
          <p:spPr>
            <a:xfrm>
              <a:off x="5949720" y="4111920"/>
              <a:ext cx="192600" cy="192600"/>
            </a:xfrm>
            <a:prstGeom prst="rect">
              <a:avLst/>
            </a:prstGeom>
            <a:ln w="0">
              <a:noFill/>
            </a:ln>
          </p:spPr>
        </p:pic>
        <p:pic>
          <p:nvPicPr>
            <p:cNvPr id="95" name="Graphique 23" descr="Fermer avec un remplissage uni"/>
            <p:cNvPicPr/>
            <p:nvPr/>
          </p:nvPicPr>
          <p:blipFill>
            <a:blip r:embed="rId7"/>
            <a:stretch/>
          </p:blipFill>
          <p:spPr>
            <a:xfrm>
              <a:off x="5949720" y="4363920"/>
              <a:ext cx="203040" cy="203040"/>
            </a:xfrm>
            <a:prstGeom prst="rect">
              <a:avLst/>
            </a:prstGeom>
            <a:ln w="0">
              <a:noFill/>
            </a:ln>
          </p:spPr>
        </p:pic>
        <p:pic>
          <p:nvPicPr>
            <p:cNvPr id="96" name="Graphique 24" descr="Fermer avec un remplissage uni"/>
            <p:cNvPicPr/>
            <p:nvPr/>
          </p:nvPicPr>
          <p:blipFill>
            <a:blip r:embed="rId8"/>
            <a:stretch/>
          </p:blipFill>
          <p:spPr>
            <a:xfrm>
              <a:off x="5949720" y="4603320"/>
              <a:ext cx="203040" cy="203040"/>
            </a:xfrm>
            <a:prstGeom prst="rect">
              <a:avLst/>
            </a:prstGeom>
            <a:ln w="0">
              <a:noFill/>
            </a:ln>
          </p:spPr>
        </p:pic>
      </p:gr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97" name="Image 2" descr=""/>
          <p:cNvPicPr/>
          <p:nvPr/>
        </p:nvPicPr>
        <p:blipFill>
          <a:blip r:embed="rId1"/>
          <a:stretch/>
        </p:blipFill>
        <p:spPr>
          <a:xfrm>
            <a:off x="0" y="5136840"/>
            <a:ext cx="10078560" cy="532800"/>
          </a:xfrm>
          <a:prstGeom prst="rect">
            <a:avLst/>
          </a:prstGeom>
          <a:ln w="0">
            <a:noFill/>
          </a:ln>
        </p:spPr>
      </p:pic>
      <p:sp>
        <p:nvSpPr>
          <p:cNvPr id="98" name="PlaceHolder 1"/>
          <p:cNvSpPr>
            <a:spLocks noGrp="1"/>
          </p:cNvSpPr>
          <p:nvPr>
            <p:ph type="title"/>
          </p:nvPr>
        </p:nvSpPr>
        <p:spPr>
          <a:xfrm>
            <a:off x="122400" y="205920"/>
            <a:ext cx="9236880" cy="1187640"/>
          </a:xfrm>
          <a:prstGeom prst="rect">
            <a:avLst/>
          </a:prstGeom>
          <a:noFill/>
          <a:ln w="0">
            <a:noFill/>
          </a:ln>
        </p:spPr>
        <p:txBody>
          <a:bodyPr lIns="0" rIns="0" tIns="0" bIns="0" anchor="ctr">
            <a:noAutofit/>
          </a:bodyPr>
          <a:p>
            <a:pPr algn="ctr">
              <a:lnSpc>
                <a:spcPct val="100000"/>
              </a:lnSpc>
              <a:buNone/>
              <a:tabLst>
                <a:tab algn="l" pos="0"/>
              </a:tabLst>
            </a:pPr>
            <a:r>
              <a:rPr b="0" lang="fr-FR" sz="6000" spc="-1" strike="noStrike">
                <a:solidFill>
                  <a:srgbClr val="1f497d"/>
                </a:solidFill>
                <a:latin typeface="Arial"/>
              </a:rPr>
              <a:t>Summary</a:t>
            </a:r>
            <a:endParaRPr b="0" lang="fr-FR" sz="6000" spc="-1" strike="noStrike">
              <a:latin typeface="Arial"/>
            </a:endParaRPr>
          </a:p>
        </p:txBody>
      </p:sp>
      <p:sp>
        <p:nvSpPr>
          <p:cNvPr id="99" name="Titre 4"/>
          <p:cNvSpPr/>
          <p:nvPr/>
        </p:nvSpPr>
        <p:spPr>
          <a:xfrm>
            <a:off x="1110240" y="1737720"/>
            <a:ext cx="4720680" cy="312516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1" lang="fr-FR" sz="2000" spc="-1" strike="noStrike">
                <a:solidFill>
                  <a:srgbClr val="1f497d"/>
                </a:solidFill>
                <a:latin typeface="Arial"/>
                <a:ea typeface="DejaVu Sans"/>
              </a:rPr>
              <a:t>A. The Radio emission</a:t>
            </a:r>
            <a:br>
              <a:rPr sz="1800"/>
            </a:br>
            <a:r>
              <a:rPr b="0" lang="fr-FR" sz="1800" spc="-1" strike="noStrike">
                <a:solidFill>
                  <a:srgbClr val="000000"/>
                </a:solidFill>
                <a:latin typeface="Arial"/>
                <a:ea typeface="DejaVu Sans"/>
              </a:rPr>
              <a:t>	</a:t>
            </a:r>
            <a:r>
              <a:rPr b="0" lang="fr-FR" sz="2000" spc="-1" strike="noStrike">
                <a:solidFill>
                  <a:srgbClr val="ffffff"/>
                </a:solidFill>
                <a:latin typeface="Arial"/>
                <a:ea typeface="DejaVu Sans"/>
              </a:rPr>
              <a:t>1) General explanations</a:t>
            </a:r>
            <a:br>
              <a:rPr sz="1800"/>
            </a:br>
            <a:r>
              <a:rPr b="0" lang="fr-FR" sz="1800" spc="-1" strike="noStrike">
                <a:solidFill>
                  <a:srgbClr val="ffffff"/>
                </a:solidFill>
                <a:latin typeface="Arial"/>
                <a:ea typeface="DejaVu Sans"/>
              </a:rPr>
              <a:t>	</a:t>
            </a:r>
            <a:r>
              <a:rPr b="0" lang="fr-FR" sz="2000" spc="-1" strike="noStrike">
                <a:solidFill>
                  <a:srgbClr val="ffffff"/>
                </a:solidFill>
                <a:latin typeface="Arial"/>
                <a:ea typeface="DejaVu Sans"/>
              </a:rPr>
              <a:t>2) Broadcast</a:t>
            </a:r>
            <a:br>
              <a:rPr sz="1800"/>
            </a:br>
            <a:r>
              <a:rPr b="0" lang="fr-FR" sz="1800" spc="-1" strike="noStrike">
                <a:solidFill>
                  <a:srgbClr val="ffffff"/>
                </a:solidFill>
                <a:latin typeface="Arial"/>
                <a:ea typeface="DejaVu Sans"/>
              </a:rPr>
              <a:t>	</a:t>
            </a:r>
            <a:r>
              <a:rPr b="0" lang="fr-FR" sz="2000" spc="-1" strike="noStrike">
                <a:solidFill>
                  <a:srgbClr val="ffffff"/>
                </a:solidFill>
                <a:latin typeface="Arial"/>
                <a:ea typeface="DejaVu Sans"/>
              </a:rPr>
              <a:t>3) Maqueen+ code</a:t>
            </a:r>
            <a:br>
              <a:rPr sz="1800"/>
            </a:br>
            <a:br>
              <a:rPr sz="1800"/>
            </a:br>
            <a:r>
              <a:rPr b="1" lang="fr-FR" sz="2000" spc="-1" strike="noStrike">
                <a:solidFill>
                  <a:srgbClr val="1f497d"/>
                </a:solidFill>
                <a:latin typeface="Arial"/>
                <a:ea typeface="DejaVu Sans"/>
              </a:rPr>
              <a:t>B. The Codage</a:t>
            </a:r>
            <a:br>
              <a:rPr sz="1800"/>
            </a:br>
            <a:r>
              <a:rPr b="0" lang="fr-FR" sz="1800" spc="-1" strike="noStrike">
                <a:solidFill>
                  <a:srgbClr val="000000"/>
                </a:solidFill>
                <a:latin typeface="Arial"/>
                <a:ea typeface="DejaVu Sans"/>
              </a:rPr>
              <a:t>	</a:t>
            </a:r>
            <a:r>
              <a:rPr b="0" lang="fr-FR" sz="2000" spc="-1" strike="noStrike">
                <a:solidFill>
                  <a:srgbClr val="ffffff"/>
                </a:solidFill>
                <a:latin typeface="Arial"/>
                <a:ea typeface="DejaVu Sans"/>
              </a:rPr>
              <a:t>1) General explanations</a:t>
            </a:r>
            <a:br>
              <a:rPr sz="1800"/>
            </a:br>
            <a:r>
              <a:rPr b="0" lang="fr-FR" sz="1800" spc="-1" strike="noStrike">
                <a:solidFill>
                  <a:srgbClr val="ffffff"/>
                </a:solidFill>
                <a:latin typeface="Arial"/>
                <a:ea typeface="DejaVu Sans"/>
              </a:rPr>
              <a:t>	</a:t>
            </a:r>
            <a:r>
              <a:rPr b="0" lang="fr-FR" sz="2000" spc="-1" strike="noStrike">
                <a:solidFill>
                  <a:srgbClr val="ffffff"/>
                </a:solidFill>
                <a:latin typeface="Arial"/>
                <a:ea typeface="DejaVu Sans"/>
              </a:rPr>
              <a:t>2) The Pigpen code</a:t>
            </a:r>
            <a:endParaRPr b="0" lang="fr-FR" sz="2000" spc="-1" strike="noStrike">
              <a:latin typeface="Arial"/>
            </a:endParaRPr>
          </a:p>
          <a:p>
            <a:pPr>
              <a:lnSpc>
                <a:spcPct val="100000"/>
              </a:lnSpc>
              <a:buNone/>
              <a:tabLst>
                <a:tab algn="l" pos="0"/>
              </a:tabLst>
            </a:pPr>
            <a:endParaRPr b="0" lang="fr-FR" sz="2000" spc="-1" strike="noStrike">
              <a:latin typeface="Arial"/>
            </a:endParaRPr>
          </a:p>
          <a:p>
            <a:pPr>
              <a:lnSpc>
                <a:spcPct val="100000"/>
              </a:lnSpc>
              <a:buNone/>
              <a:tabLst>
                <a:tab algn="l" pos="0"/>
              </a:tabLst>
            </a:pPr>
            <a:r>
              <a:rPr b="1" lang="fr-FR" sz="1800" spc="-1" strike="noStrike">
                <a:solidFill>
                  <a:srgbClr val="1f497d"/>
                </a:solidFill>
                <a:latin typeface="Arial"/>
                <a:ea typeface="DejaVu Sans"/>
              </a:rPr>
              <a:t>C. The Mission</a:t>
            </a:r>
            <a:endParaRPr b="0" lang="fr-FR" sz="1800" spc="-1" strike="noStrike">
              <a:latin typeface="Arial"/>
            </a:endParaRPr>
          </a:p>
        </p:txBody>
      </p:sp>
      <p:pic>
        <p:nvPicPr>
          <p:cNvPr id="100" name="Image 8" descr=""/>
          <p:cNvPicPr/>
          <p:nvPr/>
        </p:nvPicPr>
        <p:blipFill>
          <a:blip r:embed="rId2"/>
          <a:stretch/>
        </p:blipFill>
        <p:spPr>
          <a:xfrm>
            <a:off x="5802480" y="1832040"/>
            <a:ext cx="1472400" cy="1001520"/>
          </a:xfrm>
          <a:prstGeom prst="rect">
            <a:avLst/>
          </a:prstGeom>
          <a:ln w="0">
            <a:noFill/>
          </a:ln>
        </p:spPr>
      </p:pic>
      <p:grpSp>
        <p:nvGrpSpPr>
          <p:cNvPr id="101" name="Groupe 7"/>
          <p:cNvGrpSpPr/>
          <p:nvPr/>
        </p:nvGrpSpPr>
        <p:grpSpPr>
          <a:xfrm>
            <a:off x="5735880" y="3127680"/>
            <a:ext cx="1583280" cy="1326240"/>
            <a:chOff x="5735880" y="3127680"/>
            <a:chExt cx="1583280" cy="1326240"/>
          </a:xfrm>
        </p:grpSpPr>
        <p:pic>
          <p:nvPicPr>
            <p:cNvPr id="102" name="Image 12" descr=""/>
            <p:cNvPicPr/>
            <p:nvPr/>
          </p:nvPicPr>
          <p:blipFill>
            <a:blip r:embed="rId3"/>
            <a:stretch/>
          </p:blipFill>
          <p:spPr>
            <a:xfrm>
              <a:off x="5852520" y="3127680"/>
              <a:ext cx="1346400" cy="1326240"/>
            </a:xfrm>
            <a:prstGeom prst="rect">
              <a:avLst/>
            </a:prstGeom>
            <a:ln w="0">
              <a:noFill/>
            </a:ln>
          </p:spPr>
        </p:pic>
        <p:pic>
          <p:nvPicPr>
            <p:cNvPr id="103" name="Image 10" descr=""/>
            <p:cNvPicPr/>
            <p:nvPr/>
          </p:nvPicPr>
          <p:blipFill>
            <a:blip r:embed="rId4"/>
            <a:stretch/>
          </p:blipFill>
          <p:spPr>
            <a:xfrm>
              <a:off x="5735880" y="3319920"/>
              <a:ext cx="1583280" cy="942120"/>
            </a:xfrm>
            <a:prstGeom prst="rect">
              <a:avLst/>
            </a:prstGeom>
            <a:ln w="0">
              <a:noFill/>
            </a:ln>
          </p:spPr>
        </p:pic>
      </p:grpSp>
      <p:pic>
        <p:nvPicPr>
          <p:cNvPr id="104" name="Image 8" descr=""/>
          <p:cNvPicPr/>
          <p:nvPr/>
        </p:nvPicPr>
        <p:blipFill>
          <a:blip r:embed="rId5"/>
          <a:srcRect l="0" t="22098" r="7277" b="0"/>
          <a:stretch/>
        </p:blipFill>
        <p:spPr>
          <a:xfrm>
            <a:off x="7920000" y="0"/>
            <a:ext cx="2158560" cy="1667160"/>
          </a:xfrm>
          <a:prstGeom prst="rect">
            <a:avLst/>
          </a:prstGeom>
          <a:ln w="0">
            <a:noFill/>
          </a:ln>
        </p:spPr>
      </p:pic>
      <p:pic>
        <p:nvPicPr>
          <p:cNvPr id="105" name="" descr=""/>
          <p:cNvPicPr/>
          <p:nvPr/>
        </p:nvPicPr>
        <p:blipFill>
          <a:blip r:embed="rId6"/>
          <a:stretch/>
        </p:blipFill>
        <p:spPr>
          <a:xfrm flipH="1">
            <a:off x="7560000" y="1851120"/>
            <a:ext cx="2160000" cy="228888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06" name="Image 2" descr=""/>
          <p:cNvPicPr/>
          <p:nvPr/>
        </p:nvPicPr>
        <p:blipFill>
          <a:blip r:embed="rId1"/>
          <a:stretch/>
        </p:blipFill>
        <p:spPr>
          <a:xfrm>
            <a:off x="0" y="5136840"/>
            <a:ext cx="10078560" cy="532800"/>
          </a:xfrm>
          <a:prstGeom prst="rect">
            <a:avLst/>
          </a:prstGeom>
          <a:ln w="0">
            <a:noFill/>
          </a:ln>
        </p:spPr>
      </p:pic>
      <p:sp>
        <p:nvSpPr>
          <p:cNvPr id="107"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A. The radio emission</a:t>
            </a:r>
            <a:endParaRPr b="0" lang="fr-FR" sz="4400" spc="-1" strike="noStrike">
              <a:latin typeface="Arial"/>
            </a:endParaRPr>
          </a:p>
        </p:txBody>
      </p:sp>
      <p:sp>
        <p:nvSpPr>
          <p:cNvPr id="108" name="PlaceHolder 2"/>
          <p:cNvSpPr>
            <a:spLocks noGrp="1"/>
          </p:cNvSpPr>
          <p:nvPr>
            <p:ph type="title"/>
          </p:nvPr>
        </p:nvSpPr>
        <p:spPr>
          <a:xfrm>
            <a:off x="565200" y="1296000"/>
            <a:ext cx="9347760" cy="38340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1) General </a:t>
            </a:r>
            <a:r>
              <a:rPr b="1" lang="en-US" sz="2000" spc="-1" strike="noStrike">
                <a:solidFill>
                  <a:srgbClr val="f79646"/>
                </a:solidFill>
                <a:latin typeface="Arial"/>
              </a:rPr>
              <a:t>explanations</a:t>
            </a:r>
            <a:br>
              <a:rPr sz="1800"/>
            </a:br>
            <a:br>
              <a:rPr sz="1800"/>
            </a:br>
            <a:br>
              <a:rPr sz="1800"/>
            </a:br>
            <a:br>
              <a:rPr sz="1800"/>
            </a:br>
            <a:br>
              <a:rPr sz="1800"/>
            </a:br>
            <a:br>
              <a:rPr sz="1800"/>
            </a:br>
            <a:br>
              <a:rPr sz="1800"/>
            </a:br>
            <a:br>
              <a:rPr sz="1800"/>
            </a:br>
            <a:br>
              <a:rPr sz="2000"/>
            </a:br>
            <a:endParaRPr b="0" lang="fr-FR" sz="2000" spc="-1" strike="noStrike">
              <a:latin typeface="Arial"/>
            </a:endParaRPr>
          </a:p>
        </p:txBody>
      </p:sp>
      <p:pic>
        <p:nvPicPr>
          <p:cNvPr id="109" name="Image 5" descr=""/>
          <p:cNvPicPr/>
          <p:nvPr/>
        </p:nvPicPr>
        <p:blipFill>
          <a:blip r:embed="rId2"/>
          <a:stretch/>
        </p:blipFill>
        <p:spPr>
          <a:xfrm>
            <a:off x="1819080" y="1707480"/>
            <a:ext cx="1334520" cy="1334520"/>
          </a:xfrm>
          <a:prstGeom prst="rect">
            <a:avLst/>
          </a:prstGeom>
          <a:ln w="0">
            <a:noFill/>
          </a:ln>
        </p:spPr>
      </p:pic>
      <p:pic>
        <p:nvPicPr>
          <p:cNvPr id="110" name="Image 9" descr=""/>
          <p:cNvPicPr/>
          <p:nvPr/>
        </p:nvPicPr>
        <p:blipFill>
          <a:blip r:embed="rId3"/>
          <a:stretch/>
        </p:blipFill>
        <p:spPr>
          <a:xfrm rot="16200000">
            <a:off x="7022520" y="1888560"/>
            <a:ext cx="1169280" cy="980640"/>
          </a:xfrm>
          <a:prstGeom prst="rect">
            <a:avLst/>
          </a:prstGeom>
          <a:ln w="0">
            <a:noFill/>
          </a:ln>
        </p:spPr>
      </p:pic>
      <p:sp>
        <p:nvSpPr>
          <p:cNvPr id="111" name="Flèche : droite 10"/>
          <p:cNvSpPr/>
          <p:nvPr/>
        </p:nvSpPr>
        <p:spPr>
          <a:xfrm>
            <a:off x="3497040" y="2244600"/>
            <a:ext cx="3425400" cy="358920"/>
          </a:xfrm>
          <a:prstGeom prst="rect">
            <a:avLst/>
          </a:prstGeom>
          <a:solidFill>
            <a:srgbClr val="f4b183"/>
          </a:solidFill>
          <a:ln w="12599">
            <a:solidFill>
              <a:srgbClr val="ed7d31"/>
            </a:solidFill>
            <a:round/>
          </a:ln>
        </p:spPr>
        <p:style>
          <a:lnRef idx="0"/>
          <a:fillRef idx="0"/>
          <a:effectRef idx="0"/>
          <a:fontRef idx="minor"/>
        </p:style>
        <p:txBody>
          <a:bodyPr lIns="90000" rIns="90000" tIns="45000" bIns="45000" anchor="ctr">
            <a:noAutofit/>
          </a:bodyPr>
          <a:p>
            <a:pPr algn="ctr">
              <a:lnSpc>
                <a:spcPct val="100000"/>
              </a:lnSpc>
              <a:buNone/>
              <a:tabLst>
                <a:tab algn="l" pos="0"/>
              </a:tabLst>
            </a:pPr>
            <a:r>
              <a:rPr b="0" lang="fr-FR" sz="1000" spc="-1" strike="noStrike">
                <a:solidFill>
                  <a:srgbClr val="000000"/>
                </a:solidFill>
                <a:latin typeface="Calibri"/>
                <a:ea typeface="DejaVu Sans"/>
              </a:rPr>
              <a:t>Signal contenant le message</a:t>
            </a:r>
            <a:endParaRPr b="0" lang="fr-FR" sz="1000" spc="-1" strike="noStrike">
              <a:latin typeface="Arial"/>
            </a:endParaRPr>
          </a:p>
        </p:txBody>
      </p:sp>
      <p:sp>
        <p:nvSpPr>
          <p:cNvPr id="112" name="Titre 4"/>
          <p:cNvSpPr/>
          <p:nvPr/>
        </p:nvSpPr>
        <p:spPr>
          <a:xfrm>
            <a:off x="3840840" y="2013480"/>
            <a:ext cx="2739600" cy="267840"/>
          </a:xfrm>
          <a:prstGeom prst="rect">
            <a:avLst/>
          </a:prstGeom>
          <a:noFill/>
          <a:ln w="0">
            <a:noFill/>
          </a:ln>
        </p:spPr>
        <p:style>
          <a:lnRef idx="0"/>
          <a:fillRef idx="0"/>
          <a:effectRef idx="0"/>
          <a:fontRef idx="minor"/>
        </p:style>
        <p:txBody>
          <a:bodyPr lIns="0" rIns="0" tIns="0" bIns="0" anchor="t">
            <a:noAutofit/>
          </a:bodyPr>
          <a:p>
            <a:pPr algn="ctr">
              <a:lnSpc>
                <a:spcPct val="100000"/>
              </a:lnSpc>
              <a:buNone/>
              <a:tabLst>
                <a:tab algn="l" pos="0"/>
              </a:tabLst>
            </a:pPr>
            <a:r>
              <a:rPr b="0" lang="fr-FR" sz="1600" spc="-1" strike="noStrike">
                <a:solidFill>
                  <a:srgbClr val="c55a11"/>
                </a:solidFill>
                <a:latin typeface="Arial"/>
                <a:ea typeface="DejaVu Sans"/>
              </a:rPr>
              <a:t>Onde électromagnétique</a:t>
            </a:r>
            <a:br>
              <a:rPr sz="1800"/>
            </a:br>
            <a:br>
              <a:rPr sz="1600"/>
            </a:br>
            <a:endParaRPr b="0" lang="fr-FR" sz="1600" spc="-1" strike="noStrike">
              <a:latin typeface="Arial"/>
            </a:endParaRPr>
          </a:p>
        </p:txBody>
      </p:sp>
      <p:sp>
        <p:nvSpPr>
          <p:cNvPr id="113" name="Titre 4"/>
          <p:cNvSpPr/>
          <p:nvPr/>
        </p:nvSpPr>
        <p:spPr>
          <a:xfrm>
            <a:off x="1819080" y="3079800"/>
            <a:ext cx="1334520" cy="267840"/>
          </a:xfrm>
          <a:prstGeom prst="rect">
            <a:avLst/>
          </a:prstGeom>
          <a:noFill/>
          <a:ln w="0">
            <a:noFill/>
          </a:ln>
        </p:spPr>
        <p:style>
          <a:lnRef idx="0"/>
          <a:fillRef idx="0"/>
          <a:effectRef idx="0"/>
          <a:fontRef idx="minor"/>
        </p:style>
        <p:txBody>
          <a:bodyPr lIns="0" rIns="0" tIns="0" bIns="0" anchor="t">
            <a:noAutofit/>
          </a:bodyPr>
          <a:p>
            <a:pPr algn="just">
              <a:lnSpc>
                <a:spcPct val="100000"/>
              </a:lnSpc>
              <a:buNone/>
              <a:tabLst>
                <a:tab algn="l" pos="0"/>
              </a:tabLst>
            </a:pPr>
            <a:r>
              <a:rPr b="0" lang="fr-FR" sz="2000" spc="-1" strike="noStrike">
                <a:solidFill>
                  <a:srgbClr val="ed7d31"/>
                </a:solidFill>
                <a:latin typeface="Arial"/>
                <a:ea typeface="DejaVu Sans"/>
              </a:rPr>
              <a:t>Transmitter</a:t>
            </a:r>
            <a:br>
              <a:rPr sz="1800"/>
            </a:br>
            <a:br>
              <a:rPr sz="2000"/>
            </a:br>
            <a:endParaRPr b="0" lang="fr-FR" sz="2000" spc="-1" strike="noStrike">
              <a:latin typeface="Arial"/>
            </a:endParaRPr>
          </a:p>
        </p:txBody>
      </p:sp>
      <p:sp>
        <p:nvSpPr>
          <p:cNvPr id="114" name="Titre 4"/>
          <p:cNvSpPr/>
          <p:nvPr/>
        </p:nvSpPr>
        <p:spPr>
          <a:xfrm>
            <a:off x="7116840" y="3079800"/>
            <a:ext cx="1090800" cy="26784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0" lang="fr-FR" sz="2000" spc="-1" strike="noStrike">
                <a:solidFill>
                  <a:srgbClr val="ed7d31"/>
                </a:solidFill>
                <a:latin typeface="Arial"/>
                <a:ea typeface="DejaVu Sans"/>
              </a:rPr>
              <a:t>Receiver</a:t>
            </a:r>
            <a:br>
              <a:rPr sz="1800"/>
            </a:br>
            <a:br>
              <a:rPr sz="2000"/>
            </a:br>
            <a:endParaRPr b="0" lang="fr-FR" sz="2000" spc="-1" strike="noStrike">
              <a:latin typeface="Arial"/>
            </a:endParaRPr>
          </a:p>
        </p:txBody>
      </p:sp>
      <p:sp>
        <p:nvSpPr>
          <p:cNvPr id="115" name="Titre 4"/>
          <p:cNvSpPr/>
          <p:nvPr/>
        </p:nvSpPr>
        <p:spPr>
          <a:xfrm>
            <a:off x="543600" y="3465720"/>
            <a:ext cx="8987760" cy="146628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0" lang="en-US" sz="1800" spc="-1" strike="noStrike">
                <a:solidFill>
                  <a:srgbClr val="000000"/>
                </a:solidFill>
                <a:latin typeface="Arial"/>
                <a:ea typeface="DejaVu Sans"/>
              </a:rPr>
              <a:t>The transmitter emits electromagnetic waves that are picked up by the receiver.</a:t>
            </a:r>
            <a:br>
              <a:rPr sz="1800"/>
            </a:br>
            <a:r>
              <a:rPr b="0" lang="en-US" sz="1800" spc="-1" strike="noStrike">
                <a:solidFill>
                  <a:srgbClr val="000000"/>
                </a:solidFill>
                <a:latin typeface="Arial"/>
                <a:ea typeface="DejaVu Sans"/>
              </a:rPr>
              <a:t>The electromagnetic wave contains the message that the sender wishes to transmit.</a:t>
            </a:r>
            <a:br>
              <a:rPr sz="1800"/>
            </a:br>
            <a:r>
              <a:rPr b="0" lang="en-US" sz="1800" spc="-1" strike="noStrike">
                <a:solidFill>
                  <a:srgbClr val="000000"/>
                </a:solidFill>
                <a:latin typeface="Arial"/>
                <a:ea typeface="DejaVu Sans"/>
              </a:rPr>
              <a:t>Often, the transmitter sends the message directly to the IP address (computer identifier) of the receiver: this is the unicast.</a:t>
            </a:r>
            <a:br>
              <a:rPr sz="1800"/>
            </a:br>
            <a:br>
              <a:rPr sz="1800"/>
            </a:br>
            <a:br>
              <a:rPr sz="1800"/>
            </a:br>
            <a:br>
              <a:rPr sz="1800"/>
            </a:br>
            <a:br>
              <a:rPr sz="1800"/>
            </a:br>
            <a:br>
              <a:rPr sz="1800"/>
            </a:br>
            <a:br>
              <a:rPr sz="1800"/>
            </a:br>
            <a:endParaRPr b="0" lang="fr-FR" sz="1800" spc="-1" strike="noStrike">
              <a:latin typeface="Arial"/>
            </a:endParaRPr>
          </a:p>
        </p:txBody>
      </p:sp>
      <p:pic>
        <p:nvPicPr>
          <p:cNvPr id="116" name="Image 12" descr=""/>
          <p:cNvPicPr/>
          <p:nvPr/>
        </p:nvPicPr>
        <p:blipFill>
          <a:blip r:embed="rId4"/>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17" name="Image 2" descr=""/>
          <p:cNvPicPr/>
          <p:nvPr/>
        </p:nvPicPr>
        <p:blipFill>
          <a:blip r:embed="rId1"/>
          <a:stretch/>
        </p:blipFill>
        <p:spPr>
          <a:xfrm>
            <a:off x="0" y="5136840"/>
            <a:ext cx="10078560" cy="532800"/>
          </a:xfrm>
          <a:prstGeom prst="rect">
            <a:avLst/>
          </a:prstGeom>
          <a:ln w="0">
            <a:noFill/>
          </a:ln>
        </p:spPr>
      </p:pic>
      <p:sp>
        <p:nvSpPr>
          <p:cNvPr id="118"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A. The radio emission</a:t>
            </a:r>
            <a:endParaRPr b="0" lang="fr-FR" sz="4400" spc="-1" strike="noStrike">
              <a:latin typeface="Arial"/>
            </a:endParaRPr>
          </a:p>
        </p:txBody>
      </p:sp>
      <p:sp>
        <p:nvSpPr>
          <p:cNvPr id="119" name="PlaceHolder 2"/>
          <p:cNvSpPr>
            <a:spLocks noGrp="1"/>
          </p:cNvSpPr>
          <p:nvPr>
            <p:ph type="title"/>
          </p:nvPr>
        </p:nvSpPr>
        <p:spPr>
          <a:xfrm>
            <a:off x="565200" y="1296000"/>
            <a:ext cx="5161320" cy="359892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2) Broadcast</a:t>
            </a:r>
            <a:br>
              <a:rPr sz="1800"/>
            </a:br>
            <a:br>
              <a:rPr sz="1800"/>
            </a:br>
            <a:r>
              <a:rPr b="0" lang="en-US" sz="2000" spc="-1" strike="noStrike">
                <a:solidFill>
                  <a:srgbClr val="1f497d"/>
                </a:solidFill>
                <a:latin typeface="Arial"/>
              </a:rPr>
              <a:t>Principle : </a:t>
            </a:r>
            <a:r>
              <a:rPr b="0" lang="en-US" sz="2000" spc="-1" strike="noStrike">
                <a:solidFill>
                  <a:srgbClr val="000000"/>
                </a:solidFill>
                <a:latin typeface="Arial"/>
              </a:rPr>
              <a:t>send information to all receivers around the transmitter.</a:t>
            </a:r>
            <a:br>
              <a:rPr sz="1800"/>
            </a:br>
            <a:br>
              <a:rPr sz="1800"/>
            </a:br>
            <a:br>
              <a:rPr sz="1800"/>
            </a:br>
            <a:br>
              <a:rPr sz="1800"/>
            </a:br>
            <a:r>
              <a:rPr b="0" lang="en-US" sz="2000" spc="-1" strike="noStrike">
                <a:solidFill>
                  <a:srgbClr val="1f497d"/>
                </a:solidFill>
                <a:latin typeface="Arial"/>
              </a:rPr>
              <a:t>Problem :</a:t>
            </a:r>
            <a:r>
              <a:rPr b="0" lang="en-US" sz="2000" spc="-1" strike="noStrike">
                <a:solidFill>
                  <a:srgbClr val="000000"/>
                </a:solidFill>
                <a:latin typeface="Arial"/>
              </a:rPr>
              <a:t> how to ensure that only a few selected receivers around the source have access to the information?</a:t>
            </a:r>
            <a:br>
              <a:rPr sz="1800"/>
            </a:br>
            <a:br>
              <a:rPr sz="1800"/>
            </a:br>
            <a:br>
              <a:rPr sz="2000"/>
            </a:br>
            <a:endParaRPr b="0" lang="fr-FR" sz="2000" spc="-1" strike="noStrike">
              <a:latin typeface="Arial"/>
            </a:endParaRPr>
          </a:p>
        </p:txBody>
      </p:sp>
      <p:pic>
        <p:nvPicPr>
          <p:cNvPr id="120" name="Image 6" descr=""/>
          <p:cNvPicPr/>
          <p:nvPr/>
        </p:nvPicPr>
        <p:blipFill>
          <a:blip r:embed="rId2"/>
          <a:stretch/>
        </p:blipFill>
        <p:spPr>
          <a:xfrm>
            <a:off x="6465240" y="1509480"/>
            <a:ext cx="2262240" cy="1493280"/>
          </a:xfrm>
          <a:prstGeom prst="rect">
            <a:avLst/>
          </a:prstGeom>
          <a:ln w="0">
            <a:noFill/>
          </a:ln>
        </p:spPr>
      </p:pic>
      <p:pic>
        <p:nvPicPr>
          <p:cNvPr id="121" name="Image 7" descr=""/>
          <p:cNvPicPr/>
          <p:nvPr/>
        </p:nvPicPr>
        <p:blipFill>
          <a:blip r:embed="rId3"/>
          <a:stretch/>
        </p:blipFill>
        <p:spPr>
          <a:xfrm>
            <a:off x="6332040" y="3270600"/>
            <a:ext cx="2501280" cy="1597680"/>
          </a:xfrm>
          <a:prstGeom prst="rect">
            <a:avLst/>
          </a:prstGeom>
          <a:ln w="0">
            <a:noFill/>
          </a:ln>
        </p:spPr>
      </p:pic>
      <p:pic>
        <p:nvPicPr>
          <p:cNvPr id="122" name="Image 9" descr=""/>
          <p:cNvPicPr/>
          <p:nvPr/>
        </p:nvPicPr>
        <p:blipFill>
          <a:blip r:embed="rId4"/>
          <a:srcRect l="-170" t="12057" r="32750" b="15935"/>
          <a:stretch/>
        </p:blipFill>
        <p:spPr>
          <a:xfrm>
            <a:off x="6443640" y="3826440"/>
            <a:ext cx="263880" cy="360360"/>
          </a:xfrm>
          <a:prstGeom prst="rect">
            <a:avLst/>
          </a:prstGeom>
          <a:ln w="0">
            <a:noFill/>
          </a:ln>
        </p:spPr>
      </p:pic>
      <p:pic>
        <p:nvPicPr>
          <p:cNvPr id="123" name="Image 8" descr=""/>
          <p:cNvPicPr/>
          <p:nvPr/>
        </p:nvPicPr>
        <p:blipFill>
          <a:blip r:embed="rId5"/>
          <a:srcRect l="0" t="22098" r="7277" b="0"/>
          <a:stretch/>
        </p:blipFill>
        <p:spPr>
          <a:xfrm>
            <a:off x="7920000" y="1476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24" name="Image 2" descr=""/>
          <p:cNvPicPr/>
          <p:nvPr/>
        </p:nvPicPr>
        <p:blipFill>
          <a:blip r:embed="rId1"/>
          <a:stretch/>
        </p:blipFill>
        <p:spPr>
          <a:xfrm>
            <a:off x="0" y="5136840"/>
            <a:ext cx="10078560" cy="532800"/>
          </a:xfrm>
          <a:prstGeom prst="rect">
            <a:avLst/>
          </a:prstGeom>
          <a:ln w="0">
            <a:noFill/>
          </a:ln>
        </p:spPr>
      </p:pic>
      <p:sp>
        <p:nvSpPr>
          <p:cNvPr id="125"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A. The radio emission</a:t>
            </a:r>
            <a:endParaRPr b="0" lang="fr-FR" sz="4400" spc="-1" strike="noStrike">
              <a:latin typeface="Arial"/>
            </a:endParaRPr>
          </a:p>
        </p:txBody>
      </p:sp>
      <p:sp>
        <p:nvSpPr>
          <p:cNvPr id="126" name="PlaceHolder 2"/>
          <p:cNvSpPr>
            <a:spLocks noGrp="1"/>
          </p:cNvSpPr>
          <p:nvPr>
            <p:ph type="title"/>
          </p:nvPr>
        </p:nvSpPr>
        <p:spPr>
          <a:xfrm>
            <a:off x="565200" y="1296000"/>
            <a:ext cx="2328120" cy="47484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3) Maqueen+ Code</a:t>
            </a:r>
            <a:br>
              <a:rPr sz="1800"/>
            </a:br>
            <a:br>
              <a:rPr sz="1800"/>
            </a:br>
            <a:br>
              <a:rPr sz="1800"/>
            </a:br>
            <a:br>
              <a:rPr sz="1800"/>
            </a:br>
            <a:br>
              <a:rPr sz="2000"/>
            </a:br>
            <a:endParaRPr b="0" lang="fr-FR" sz="2000" spc="-1" strike="noStrike">
              <a:latin typeface="Arial"/>
            </a:endParaRPr>
          </a:p>
        </p:txBody>
      </p:sp>
      <p:pic>
        <p:nvPicPr>
          <p:cNvPr id="127" name="Image 10" descr=""/>
          <p:cNvPicPr/>
          <p:nvPr/>
        </p:nvPicPr>
        <p:blipFill>
          <a:blip r:embed="rId2"/>
          <a:stretch/>
        </p:blipFill>
        <p:spPr>
          <a:xfrm>
            <a:off x="565200" y="1771560"/>
            <a:ext cx="4495320" cy="2377440"/>
          </a:xfrm>
          <a:prstGeom prst="rect">
            <a:avLst/>
          </a:prstGeom>
          <a:ln w="0">
            <a:noFill/>
          </a:ln>
        </p:spPr>
      </p:pic>
      <p:pic>
        <p:nvPicPr>
          <p:cNvPr id="128" name="Image 12" descr=""/>
          <p:cNvPicPr/>
          <p:nvPr/>
        </p:nvPicPr>
        <p:blipFill>
          <a:blip r:embed="rId3"/>
          <a:stretch/>
        </p:blipFill>
        <p:spPr>
          <a:xfrm>
            <a:off x="5147640" y="1771560"/>
            <a:ext cx="4441320" cy="2377440"/>
          </a:xfrm>
          <a:prstGeom prst="rect">
            <a:avLst/>
          </a:prstGeom>
          <a:ln w="0">
            <a:noFill/>
          </a:ln>
        </p:spPr>
      </p:pic>
      <p:sp>
        <p:nvSpPr>
          <p:cNvPr id="129" name="Titre 4"/>
          <p:cNvSpPr/>
          <p:nvPr/>
        </p:nvSpPr>
        <p:spPr>
          <a:xfrm>
            <a:off x="2144160" y="4283640"/>
            <a:ext cx="1336320" cy="37548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0" lang="fr-FR" sz="2000" spc="-1" strike="noStrike">
                <a:solidFill>
                  <a:srgbClr val="000000"/>
                </a:solidFill>
                <a:latin typeface="Arial"/>
                <a:ea typeface="DejaVu Sans"/>
              </a:rPr>
              <a:t>Transmitter</a:t>
            </a:r>
            <a:br>
              <a:rPr sz="1800"/>
            </a:br>
            <a:br>
              <a:rPr sz="1800"/>
            </a:br>
            <a:br>
              <a:rPr sz="1800"/>
            </a:br>
            <a:br>
              <a:rPr sz="1800"/>
            </a:br>
            <a:br>
              <a:rPr sz="2000"/>
            </a:br>
            <a:endParaRPr b="0" lang="fr-FR" sz="2000" spc="-1" strike="noStrike">
              <a:latin typeface="Arial"/>
            </a:endParaRPr>
          </a:p>
        </p:txBody>
      </p:sp>
      <p:sp>
        <p:nvSpPr>
          <p:cNvPr id="130" name="Titre 4"/>
          <p:cNvSpPr/>
          <p:nvPr/>
        </p:nvSpPr>
        <p:spPr>
          <a:xfrm>
            <a:off x="6825240" y="4283640"/>
            <a:ext cx="1086840" cy="375480"/>
          </a:xfrm>
          <a:prstGeom prst="rect">
            <a:avLst/>
          </a:prstGeom>
          <a:noFill/>
          <a:ln w="0">
            <a:noFill/>
          </a:ln>
        </p:spPr>
        <p:style>
          <a:lnRef idx="0"/>
          <a:fillRef idx="0"/>
          <a:effectRef idx="0"/>
          <a:fontRef idx="minor"/>
        </p:style>
        <p:txBody>
          <a:bodyPr lIns="0" rIns="0" tIns="0" bIns="0" anchor="t">
            <a:noAutofit/>
          </a:bodyPr>
          <a:p>
            <a:pPr>
              <a:lnSpc>
                <a:spcPct val="100000"/>
              </a:lnSpc>
              <a:buNone/>
              <a:tabLst>
                <a:tab algn="l" pos="0"/>
              </a:tabLst>
            </a:pPr>
            <a:r>
              <a:rPr b="0" lang="fr-FR" sz="2000" spc="-1" strike="noStrike">
                <a:solidFill>
                  <a:srgbClr val="000000"/>
                </a:solidFill>
                <a:latin typeface="Arial"/>
                <a:ea typeface="DejaVu Sans"/>
              </a:rPr>
              <a:t>Receiver</a:t>
            </a:r>
            <a:br>
              <a:rPr sz="1800"/>
            </a:br>
            <a:br>
              <a:rPr sz="1800"/>
            </a:br>
            <a:br>
              <a:rPr sz="1800"/>
            </a:br>
            <a:br>
              <a:rPr sz="1800"/>
            </a:br>
            <a:br>
              <a:rPr sz="2000"/>
            </a:br>
            <a:endParaRPr b="0" lang="fr-FR" sz="2000" spc="-1" strike="noStrike">
              <a:latin typeface="Arial"/>
            </a:endParaRPr>
          </a:p>
        </p:txBody>
      </p:sp>
      <p:pic>
        <p:nvPicPr>
          <p:cNvPr id="131" name="Image 9" descr=""/>
          <p:cNvPicPr/>
          <p:nvPr/>
        </p:nvPicPr>
        <p:blipFill>
          <a:blip r:embed="rId4"/>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32" name="Image 2" descr=""/>
          <p:cNvPicPr/>
          <p:nvPr/>
        </p:nvPicPr>
        <p:blipFill>
          <a:blip r:embed="rId1"/>
          <a:stretch/>
        </p:blipFill>
        <p:spPr>
          <a:xfrm>
            <a:off x="0" y="5136840"/>
            <a:ext cx="10078560" cy="532800"/>
          </a:xfrm>
          <a:prstGeom prst="rect">
            <a:avLst/>
          </a:prstGeom>
          <a:ln w="0">
            <a:noFill/>
          </a:ln>
        </p:spPr>
      </p:pic>
      <p:sp>
        <p:nvSpPr>
          <p:cNvPr id="133"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A. The radio emission</a:t>
            </a:r>
            <a:endParaRPr b="0" lang="fr-FR" sz="4400" spc="-1" strike="noStrike">
              <a:latin typeface="Arial"/>
            </a:endParaRPr>
          </a:p>
        </p:txBody>
      </p:sp>
      <p:sp>
        <p:nvSpPr>
          <p:cNvPr id="134" name="PlaceHolder 2"/>
          <p:cNvSpPr>
            <a:spLocks noGrp="1"/>
          </p:cNvSpPr>
          <p:nvPr>
            <p:ph type="title"/>
          </p:nvPr>
        </p:nvSpPr>
        <p:spPr>
          <a:xfrm>
            <a:off x="565200" y="1296000"/>
            <a:ext cx="5107320" cy="138960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3) Maqueen+ Code</a:t>
            </a:r>
            <a:br>
              <a:rPr sz="1800"/>
            </a:br>
            <a:br>
              <a:rPr sz="1800"/>
            </a:br>
            <a:r>
              <a:rPr b="0" lang="fr-FR" sz="2000" spc="-1" strike="noStrike">
                <a:solidFill>
                  <a:srgbClr val="000000"/>
                </a:solidFill>
                <a:latin typeface="Arial"/>
              </a:rPr>
              <a:t>Example :</a:t>
            </a:r>
            <a:br>
              <a:rPr sz="1800"/>
            </a:br>
            <a:br>
              <a:rPr sz="1800"/>
            </a:br>
            <a:br>
              <a:rPr sz="1800"/>
            </a:br>
            <a:br>
              <a:rPr sz="1800"/>
            </a:br>
            <a:br>
              <a:rPr sz="2000"/>
            </a:br>
            <a:endParaRPr b="0" lang="fr-FR" sz="2000" spc="-1" strike="noStrike">
              <a:latin typeface="Arial"/>
            </a:endParaRPr>
          </a:p>
        </p:txBody>
      </p:sp>
      <p:sp>
        <p:nvSpPr>
          <p:cNvPr id="135" name="Titre 4"/>
          <p:cNvSpPr/>
          <p:nvPr/>
        </p:nvSpPr>
        <p:spPr>
          <a:xfrm>
            <a:off x="1505520" y="3797640"/>
            <a:ext cx="3227040" cy="1068480"/>
          </a:xfrm>
          <a:prstGeom prst="rect">
            <a:avLst/>
          </a:prstGeom>
          <a:noFill/>
          <a:ln w="0">
            <a:noFill/>
          </a:ln>
        </p:spPr>
        <p:style>
          <a:lnRef idx="0"/>
          <a:fillRef idx="0"/>
          <a:effectRef idx="0"/>
          <a:fontRef idx="minor"/>
        </p:style>
        <p:txBody>
          <a:bodyPr lIns="0" rIns="0" tIns="0" bIns="0" anchor="t">
            <a:noAutofit/>
          </a:bodyPr>
          <a:p>
            <a:pPr algn="ctr">
              <a:lnSpc>
                <a:spcPct val="150000"/>
              </a:lnSpc>
              <a:buNone/>
              <a:tabLst>
                <a:tab algn="l" pos="0"/>
              </a:tabLst>
            </a:pPr>
            <a:r>
              <a:rPr b="0" lang="fr-FR" sz="2000" spc="-1" strike="noStrike">
                <a:solidFill>
                  <a:srgbClr val="000000"/>
                </a:solidFill>
                <a:latin typeface="Arial"/>
                <a:ea typeface="DejaVu Sans"/>
              </a:rPr>
              <a:t>Transmitter</a:t>
            </a:r>
            <a:br>
              <a:rPr sz="1800"/>
            </a:br>
            <a:r>
              <a:rPr b="0" lang="en-US" sz="1800" spc="-1" strike="noStrike">
                <a:solidFill>
                  <a:srgbClr val="000000"/>
                </a:solidFill>
                <a:latin typeface="Arial"/>
                <a:ea typeface="DejaVu Sans"/>
              </a:rPr>
              <a:t>Sends the number 1 around</a:t>
            </a:r>
            <a:br>
              <a:rPr sz="1800"/>
            </a:br>
            <a:br>
              <a:rPr sz="1800"/>
            </a:br>
            <a:br>
              <a:rPr sz="1800"/>
            </a:br>
            <a:br>
              <a:rPr sz="1800"/>
            </a:br>
            <a:br>
              <a:rPr sz="1800"/>
            </a:br>
            <a:endParaRPr b="0" lang="fr-FR" sz="1800" spc="-1" strike="noStrike">
              <a:latin typeface="Arial"/>
            </a:endParaRPr>
          </a:p>
        </p:txBody>
      </p:sp>
      <p:sp>
        <p:nvSpPr>
          <p:cNvPr id="136" name="Titre 4"/>
          <p:cNvSpPr/>
          <p:nvPr/>
        </p:nvSpPr>
        <p:spPr>
          <a:xfrm>
            <a:off x="5410440" y="3707640"/>
            <a:ext cx="3161520" cy="1160280"/>
          </a:xfrm>
          <a:prstGeom prst="rect">
            <a:avLst/>
          </a:prstGeom>
          <a:noFill/>
          <a:ln w="0">
            <a:noFill/>
          </a:ln>
        </p:spPr>
        <p:style>
          <a:lnRef idx="0"/>
          <a:fillRef idx="0"/>
          <a:effectRef idx="0"/>
          <a:fontRef idx="minor"/>
        </p:style>
        <p:txBody>
          <a:bodyPr lIns="0" rIns="0" tIns="0" bIns="0" anchor="t">
            <a:noAutofit/>
          </a:bodyPr>
          <a:p>
            <a:pPr algn="ctr">
              <a:lnSpc>
                <a:spcPct val="150000"/>
              </a:lnSpc>
              <a:buNone/>
              <a:tabLst>
                <a:tab algn="l" pos="0"/>
              </a:tabLst>
            </a:pPr>
            <a:r>
              <a:rPr b="0" lang="fr-FR" sz="2000" spc="-1" strike="noStrike">
                <a:solidFill>
                  <a:srgbClr val="000000"/>
                </a:solidFill>
                <a:latin typeface="Arial"/>
                <a:ea typeface="DejaVu Sans"/>
              </a:rPr>
              <a:t>Receiver :</a:t>
            </a:r>
            <a:br>
              <a:rPr sz="1800"/>
            </a:br>
            <a:r>
              <a:rPr b="0" lang="en-US" sz="1800" spc="-1" strike="noStrike">
                <a:solidFill>
                  <a:srgbClr val="000000"/>
                </a:solidFill>
                <a:latin typeface="Arial"/>
                <a:ea typeface="DejaVu Sans"/>
              </a:rPr>
              <a:t>Displays the number received and then a "check" drawing</a:t>
            </a:r>
            <a:br>
              <a:rPr sz="1800"/>
            </a:br>
            <a:br>
              <a:rPr sz="1800"/>
            </a:br>
            <a:br>
              <a:rPr sz="1800"/>
            </a:br>
            <a:br>
              <a:rPr sz="1800"/>
            </a:br>
            <a:endParaRPr b="0" lang="fr-FR" sz="1800" spc="-1" strike="noStrike">
              <a:latin typeface="Arial"/>
            </a:endParaRPr>
          </a:p>
        </p:txBody>
      </p:sp>
      <p:pic>
        <p:nvPicPr>
          <p:cNvPr id="137" name="Image 6" descr=""/>
          <p:cNvPicPr/>
          <p:nvPr/>
        </p:nvPicPr>
        <p:blipFill>
          <a:blip r:embed="rId2"/>
          <a:stretch/>
        </p:blipFill>
        <p:spPr>
          <a:xfrm>
            <a:off x="1527120" y="2759760"/>
            <a:ext cx="3226680" cy="897120"/>
          </a:xfrm>
          <a:prstGeom prst="rect">
            <a:avLst/>
          </a:prstGeom>
          <a:ln w="0">
            <a:noFill/>
          </a:ln>
        </p:spPr>
      </p:pic>
      <p:pic>
        <p:nvPicPr>
          <p:cNvPr id="138" name="Image 7" descr=""/>
          <p:cNvPicPr/>
          <p:nvPr/>
        </p:nvPicPr>
        <p:blipFill>
          <a:blip r:embed="rId3"/>
          <a:stretch/>
        </p:blipFill>
        <p:spPr>
          <a:xfrm>
            <a:off x="5334840" y="1377360"/>
            <a:ext cx="3238200" cy="2279520"/>
          </a:xfrm>
          <a:prstGeom prst="rect">
            <a:avLst/>
          </a:prstGeom>
          <a:ln w="0">
            <a:noFill/>
          </a:ln>
        </p:spPr>
      </p:pic>
      <p:sp>
        <p:nvSpPr>
          <p:cNvPr id="139" name="ZoneTexte 10"/>
          <p:cNvSpPr/>
          <p:nvPr/>
        </p:nvSpPr>
        <p:spPr>
          <a:xfrm>
            <a:off x="6648840" y="5025240"/>
            <a:ext cx="196200" cy="243000"/>
          </a:xfrm>
          <a:prstGeom prst="rect">
            <a:avLst/>
          </a:prstGeom>
          <a:noFill/>
          <a:ln w="0">
            <a:noFill/>
          </a:ln>
        </p:spPr>
        <p:style>
          <a:lnRef idx="0"/>
          <a:fillRef idx="0"/>
          <a:effectRef idx="0"/>
          <a:fontRef idx="minor"/>
        </p:style>
      </p:sp>
      <p:pic>
        <p:nvPicPr>
          <p:cNvPr id="140" name="Image 11" descr=""/>
          <p:cNvPicPr/>
          <p:nvPr/>
        </p:nvPicPr>
        <p:blipFill>
          <a:blip r:embed="rId4"/>
          <a:stretch/>
        </p:blipFill>
        <p:spPr>
          <a:xfrm>
            <a:off x="1738080" y="2517480"/>
            <a:ext cx="2805120" cy="1209240"/>
          </a:xfrm>
          <a:prstGeom prst="rect">
            <a:avLst/>
          </a:prstGeom>
          <a:ln w="0">
            <a:noFill/>
          </a:ln>
        </p:spPr>
      </p:pic>
      <p:pic>
        <p:nvPicPr>
          <p:cNvPr id="141" name="Image 12" descr=""/>
          <p:cNvPicPr/>
          <p:nvPr/>
        </p:nvPicPr>
        <p:blipFill>
          <a:blip r:embed="rId5"/>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66ffff"/>
            </a:gs>
            <a:gs pos="100000">
              <a:srgbClr val="006666"/>
            </a:gs>
          </a:gsLst>
          <a:lin ang="15300000"/>
        </a:gradFill>
      </p:bgPr>
    </p:bg>
    <p:spTree>
      <p:nvGrpSpPr>
        <p:cNvPr id="1" name=""/>
        <p:cNvGrpSpPr/>
        <p:nvPr/>
      </p:nvGrpSpPr>
      <p:grpSpPr>
        <a:xfrm>
          <a:off x="0" y="0"/>
          <a:ext cx="0" cy="0"/>
          <a:chOff x="0" y="0"/>
          <a:chExt cx="0" cy="0"/>
        </a:xfrm>
      </p:grpSpPr>
      <p:pic>
        <p:nvPicPr>
          <p:cNvPr id="142" name="Image 2" descr=""/>
          <p:cNvPicPr/>
          <p:nvPr/>
        </p:nvPicPr>
        <p:blipFill>
          <a:blip r:embed="rId1"/>
          <a:stretch/>
        </p:blipFill>
        <p:spPr>
          <a:xfrm>
            <a:off x="0" y="5136840"/>
            <a:ext cx="10078560" cy="532800"/>
          </a:xfrm>
          <a:prstGeom prst="rect">
            <a:avLst/>
          </a:prstGeom>
          <a:ln w="0">
            <a:noFill/>
          </a:ln>
        </p:spPr>
      </p:pic>
      <p:sp>
        <p:nvSpPr>
          <p:cNvPr id="143" name="PlaceHolder 1"/>
          <p:cNvSpPr>
            <a:spLocks noGrp="1"/>
          </p:cNvSpPr>
          <p:nvPr>
            <p:ph type="title"/>
          </p:nvPr>
        </p:nvSpPr>
        <p:spPr>
          <a:xfrm>
            <a:off x="543600" y="36360"/>
            <a:ext cx="5550120" cy="1258920"/>
          </a:xfrm>
          <a:prstGeom prst="rect">
            <a:avLst/>
          </a:prstGeom>
          <a:noFill/>
          <a:ln w="0">
            <a:noFill/>
          </a:ln>
        </p:spPr>
        <p:txBody>
          <a:bodyPr lIns="0" rIns="0" tIns="0" bIns="0" anchor="ctr">
            <a:noAutofit/>
          </a:bodyPr>
          <a:p>
            <a:pPr>
              <a:lnSpc>
                <a:spcPct val="100000"/>
              </a:lnSpc>
              <a:buNone/>
              <a:tabLst>
                <a:tab algn="l" pos="0"/>
              </a:tabLst>
            </a:pPr>
            <a:r>
              <a:rPr b="0" lang="fr-FR" sz="4400" spc="-1" strike="noStrike">
                <a:solidFill>
                  <a:srgbClr val="1f497d"/>
                </a:solidFill>
                <a:latin typeface="Arial"/>
              </a:rPr>
              <a:t>B. The codage </a:t>
            </a:r>
            <a:endParaRPr b="0" lang="fr-FR" sz="4400" spc="-1" strike="noStrike">
              <a:latin typeface="Arial"/>
            </a:endParaRPr>
          </a:p>
        </p:txBody>
      </p:sp>
      <p:sp>
        <p:nvSpPr>
          <p:cNvPr id="144" name="PlaceHolder 2"/>
          <p:cNvSpPr>
            <a:spLocks noGrp="1"/>
          </p:cNvSpPr>
          <p:nvPr>
            <p:ph type="title"/>
          </p:nvPr>
        </p:nvSpPr>
        <p:spPr>
          <a:xfrm>
            <a:off x="565200" y="1296000"/>
            <a:ext cx="8434080" cy="3598920"/>
          </a:xfrm>
          <a:prstGeom prst="rect">
            <a:avLst/>
          </a:prstGeom>
          <a:noFill/>
          <a:ln w="0">
            <a:noFill/>
          </a:ln>
        </p:spPr>
        <p:txBody>
          <a:bodyPr lIns="0" rIns="0" tIns="0" bIns="0" anchor="t">
            <a:noAutofit/>
          </a:bodyPr>
          <a:p>
            <a:pPr>
              <a:lnSpc>
                <a:spcPct val="100000"/>
              </a:lnSpc>
              <a:buNone/>
              <a:tabLst>
                <a:tab algn="l" pos="0"/>
              </a:tabLst>
            </a:pPr>
            <a:r>
              <a:rPr b="1" lang="fr-FR" sz="2000" spc="-1" strike="noStrike">
                <a:solidFill>
                  <a:srgbClr val="f79646"/>
                </a:solidFill>
                <a:latin typeface="Arial"/>
              </a:rPr>
              <a:t>1) General explanations</a:t>
            </a:r>
            <a:br>
              <a:rPr sz="1800"/>
            </a:br>
            <a:br>
              <a:rPr sz="1800"/>
            </a:br>
            <a:r>
              <a:rPr b="0" lang="en-US" sz="1800" spc="-1" strike="noStrike">
                <a:solidFill>
                  <a:srgbClr val="000000"/>
                </a:solidFill>
                <a:latin typeface="Arial"/>
              </a:rPr>
              <a:t>If a signal is broadcast all around the transmitter, threats can intercept the message and read it.This is why data is encrypted. </a:t>
            </a:r>
            <a:br>
              <a:rPr sz="1800"/>
            </a:br>
            <a:br>
              <a:rPr sz="1800"/>
            </a:br>
            <a:r>
              <a:rPr b="0" lang="en-US" sz="1800" spc="-1" strike="noStrike">
                <a:solidFill>
                  <a:srgbClr val="000000"/>
                </a:solidFill>
                <a:latin typeface="Arial"/>
              </a:rPr>
              <a:t>There are different kinds of encryption, mathematical, algorithmic, alphabetical, and keyed. Generally, 2 keys are created : 1 for the transmitter, 1 for the receiver. The sender encodes his message with his key, then the receiver will be able to decode it with the key. The other receivers on the path of the wave will not be able to read the information, because they do not have the key.</a:t>
            </a:r>
            <a:br>
              <a:rPr sz="1800"/>
            </a:br>
            <a:br>
              <a:rPr sz="1800"/>
            </a:br>
            <a:endParaRPr b="0" lang="fr-FR" sz="1800" spc="-1" strike="noStrike">
              <a:latin typeface="Arial"/>
            </a:endParaRPr>
          </a:p>
        </p:txBody>
      </p:sp>
      <p:pic>
        <p:nvPicPr>
          <p:cNvPr id="145" name="Image 5" descr=""/>
          <p:cNvPicPr/>
          <p:nvPr/>
        </p:nvPicPr>
        <p:blipFill>
          <a:blip r:embed="rId2"/>
          <a:srcRect l="0" t="22098" r="7277" b="0"/>
          <a:stretch/>
        </p:blipFill>
        <p:spPr>
          <a:xfrm>
            <a:off x="7920000" y="0"/>
            <a:ext cx="2158560" cy="166716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69</TotalTime>
  <Application>LibreOffice/7.3.7.2$Linux_X86_64 LibreOffice_project/30$Build-2</Application>
  <AppVersion>15.0000</AppVersion>
  <Words>1119</Words>
  <Paragraphs>54</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Laeti</dc:creator>
  <dc:description/>
  <dc:language>fr-FR</dc:language>
  <cp:lastModifiedBy/>
  <dcterms:modified xsi:type="dcterms:W3CDTF">2023-01-21T10:53:49Z</dcterms:modified>
  <cp:revision>39</cp:revision>
  <dc:subject/>
  <dc:title>Session 3 :  Radio Emission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Personnalisé</vt:lpwstr>
  </property>
  <property fmtid="{D5CDD505-2E9C-101B-9397-08002B2CF9AE}" pid="3" name="Slides">
    <vt:i4>15</vt:i4>
  </property>
</Properties>
</file>