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64" r:id="rId4"/>
    <p:sldId id="308" r:id="rId5"/>
    <p:sldId id="309" r:id="rId6"/>
    <p:sldId id="310" r:id="rId7"/>
    <p:sldId id="312" r:id="rId8"/>
    <p:sldId id="313" r:id="rId9"/>
    <p:sldId id="314" r:id="rId10"/>
    <p:sldId id="315" r:id="rId11"/>
    <p:sldId id="316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  <p:sldId id="333" r:id="rId28"/>
    <p:sldId id="334" r:id="rId29"/>
    <p:sldId id="335" r:id="rId30"/>
    <p:sldId id="259" r:id="rId31"/>
  </p:sldIdLst>
  <p:sldSz cx="16256000" cy="10160000"/>
  <p:notesSz cx="16256000" cy="10160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3200" userDrawn="1">
          <p15:clr>
            <a:srgbClr val="A4A3A4"/>
          </p15:clr>
        </p15:guide>
        <p15:guide id="2" pos="5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9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37"/>
    <p:restoredTop sz="94672"/>
  </p:normalViewPr>
  <p:slideViewPr>
    <p:cSldViewPr>
      <p:cViewPr varScale="1">
        <p:scale>
          <a:sx n="40" d="100"/>
          <a:sy n="40" d="100"/>
        </p:scale>
        <p:origin x="1012" y="56"/>
      </p:cViewPr>
      <p:guideLst>
        <p:guide orient="horz" pos="3200"/>
        <p:guide pos="5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043738" cy="509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9207500" y="0"/>
            <a:ext cx="7045325" cy="509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A21A8-CCFE-4262-ADB6-BFF051C3CAF6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384800" y="12700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625600" y="4889500"/>
            <a:ext cx="13004800" cy="4000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650413"/>
            <a:ext cx="7043738" cy="5095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9207500" y="9650413"/>
            <a:ext cx="7045325" cy="5095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5ECE8-D064-471B-9C5A-8663E8DC1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717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19764" y="1244770"/>
            <a:ext cx="3856019" cy="264978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524835" y="4833618"/>
            <a:ext cx="5206329" cy="756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4EBFA2"/>
                </a:solidFill>
                <a:latin typeface="Futura Std"/>
                <a:cs typeface="Futura St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38400" y="5689600"/>
            <a:ext cx="11379200" cy="254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0">
                <a:solidFill>
                  <a:srgbClr val="4EBFA2"/>
                </a:solidFill>
                <a:latin typeface="FuturaStd-Heavy"/>
                <a:cs typeface="FuturaStd-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0">
                <a:solidFill>
                  <a:srgbClr val="4EBFA2"/>
                </a:solidFill>
                <a:latin typeface="FuturaStd-Heavy"/>
                <a:cs typeface="FuturaStd-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2800" y="2336800"/>
            <a:ext cx="7071360" cy="670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71840" y="2336800"/>
            <a:ext cx="7071360" cy="670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0">
                <a:solidFill>
                  <a:srgbClr val="4EBFA2"/>
                </a:solidFill>
                <a:latin typeface="FuturaStd-Heavy"/>
                <a:cs typeface="FuturaStd-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4370" y="8835483"/>
            <a:ext cx="1208048" cy="830146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2347481" y="9241263"/>
            <a:ext cx="12871450" cy="0"/>
          </a:xfrm>
          <a:custGeom>
            <a:avLst/>
            <a:gdLst/>
            <a:ahLst/>
            <a:cxnLst/>
            <a:rect l="l" t="t" r="r" b="b"/>
            <a:pathLst>
              <a:path w="12871450">
                <a:moveTo>
                  <a:pt x="0" y="0"/>
                </a:moveTo>
                <a:lnTo>
                  <a:pt x="12871386" y="0"/>
                </a:lnTo>
              </a:path>
            </a:pathLst>
          </a:custGeom>
          <a:ln w="50800">
            <a:solidFill>
              <a:srgbClr val="F79026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220332" y="921586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25400"/>
                </a:moveTo>
                <a:lnTo>
                  <a:pt x="7439" y="7439"/>
                </a:lnTo>
                <a:lnTo>
                  <a:pt x="25400" y="0"/>
                </a:lnTo>
                <a:lnTo>
                  <a:pt x="43360" y="7439"/>
                </a:lnTo>
                <a:lnTo>
                  <a:pt x="50800" y="25400"/>
                </a:lnTo>
                <a:lnTo>
                  <a:pt x="43360" y="43360"/>
                </a:lnTo>
                <a:lnTo>
                  <a:pt x="25400" y="50800"/>
                </a:lnTo>
                <a:lnTo>
                  <a:pt x="7439" y="43360"/>
                </a:lnTo>
                <a:lnTo>
                  <a:pt x="0" y="25400"/>
                </a:lnTo>
                <a:close/>
              </a:path>
            </a:pathLst>
          </a:custGeom>
          <a:solidFill>
            <a:srgbClr val="F790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5244334" y="921586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25400"/>
                </a:moveTo>
                <a:lnTo>
                  <a:pt x="7439" y="7439"/>
                </a:lnTo>
                <a:lnTo>
                  <a:pt x="25399" y="0"/>
                </a:lnTo>
                <a:lnTo>
                  <a:pt x="43360" y="7439"/>
                </a:lnTo>
                <a:lnTo>
                  <a:pt x="50799" y="25400"/>
                </a:lnTo>
                <a:lnTo>
                  <a:pt x="43360" y="43360"/>
                </a:lnTo>
                <a:lnTo>
                  <a:pt x="25399" y="50800"/>
                </a:lnTo>
                <a:lnTo>
                  <a:pt x="7439" y="43360"/>
                </a:lnTo>
                <a:lnTo>
                  <a:pt x="0" y="25400"/>
                </a:lnTo>
                <a:close/>
              </a:path>
            </a:pathLst>
          </a:custGeom>
          <a:solidFill>
            <a:srgbClr val="F790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914400" y="380973"/>
            <a:ext cx="0" cy="7768590"/>
          </a:xfrm>
          <a:custGeom>
            <a:avLst/>
            <a:gdLst/>
            <a:ahLst/>
            <a:cxnLst/>
            <a:rect l="l" t="t" r="r" b="b"/>
            <a:pathLst>
              <a:path h="7768590">
                <a:moveTo>
                  <a:pt x="0" y="7768145"/>
                </a:moveTo>
                <a:lnTo>
                  <a:pt x="0" y="0"/>
                </a:lnTo>
              </a:path>
            </a:pathLst>
          </a:custGeom>
          <a:ln w="50800">
            <a:solidFill>
              <a:srgbClr val="194EA2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889000" y="822526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25400"/>
                </a:moveTo>
                <a:lnTo>
                  <a:pt x="7439" y="7439"/>
                </a:lnTo>
                <a:lnTo>
                  <a:pt x="25400" y="0"/>
                </a:lnTo>
                <a:lnTo>
                  <a:pt x="43360" y="7439"/>
                </a:lnTo>
                <a:lnTo>
                  <a:pt x="50800" y="25400"/>
                </a:lnTo>
                <a:lnTo>
                  <a:pt x="43360" y="43360"/>
                </a:lnTo>
                <a:lnTo>
                  <a:pt x="25400" y="50800"/>
                </a:lnTo>
                <a:lnTo>
                  <a:pt x="7439" y="43360"/>
                </a:lnTo>
                <a:lnTo>
                  <a:pt x="0" y="25400"/>
                </a:lnTo>
                <a:close/>
              </a:path>
            </a:pathLst>
          </a:custGeom>
          <a:solidFill>
            <a:srgbClr val="19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889000" y="30479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25400"/>
                </a:moveTo>
                <a:lnTo>
                  <a:pt x="7439" y="7439"/>
                </a:lnTo>
                <a:lnTo>
                  <a:pt x="25400" y="0"/>
                </a:lnTo>
                <a:lnTo>
                  <a:pt x="43360" y="7439"/>
                </a:lnTo>
                <a:lnTo>
                  <a:pt x="50800" y="25400"/>
                </a:lnTo>
                <a:lnTo>
                  <a:pt x="43360" y="43360"/>
                </a:lnTo>
                <a:lnTo>
                  <a:pt x="25400" y="50800"/>
                </a:lnTo>
                <a:lnTo>
                  <a:pt x="7439" y="43360"/>
                </a:lnTo>
                <a:lnTo>
                  <a:pt x="0" y="25400"/>
                </a:lnTo>
                <a:close/>
              </a:path>
            </a:pathLst>
          </a:custGeom>
          <a:solidFill>
            <a:srgbClr val="19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997053" y="1273173"/>
            <a:ext cx="2261893" cy="78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cs typeface="FuturaStd-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83030" y="2548252"/>
            <a:ext cx="13489939" cy="60363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50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6527800" y="4704256"/>
            <a:ext cx="32004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pc="140" dirty="0"/>
              <a:t>SESSION 2</a:t>
            </a:r>
            <a:endParaRPr spc="75" dirty="0"/>
          </a:p>
        </p:txBody>
      </p:sp>
      <p:sp>
        <p:nvSpPr>
          <p:cNvPr id="3" name="object 3"/>
          <p:cNvSpPr txBox="1"/>
          <p:nvPr/>
        </p:nvSpPr>
        <p:spPr>
          <a:xfrm>
            <a:off x="7298791" y="5783822"/>
            <a:ext cx="4334409" cy="5514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3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sz="3500" dirty="0">
              <a:latin typeface="Futura Std"/>
              <a:cs typeface="Futura Std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359759" y="8895260"/>
            <a:ext cx="1265614" cy="70697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50023" y="8896256"/>
            <a:ext cx="4334409" cy="73881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53795" y="8797747"/>
            <a:ext cx="1803869" cy="90505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167618" y="8980585"/>
            <a:ext cx="1461869" cy="54242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057539" y="8797747"/>
            <a:ext cx="2685770" cy="90505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81450" y="8894609"/>
            <a:ext cx="1164048" cy="71738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Light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17928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Let’s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see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on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makecode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how </a:t>
            </a: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this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sensor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works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!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  <p:pic>
        <p:nvPicPr>
          <p:cNvPr id="5" name="Grafik 5">
            <a:extLst>
              <a:ext uri="{FF2B5EF4-FFF2-40B4-BE49-F238E27FC236}">
                <a16:creationId xmlns:a16="http://schemas.microsoft.com/office/drawing/2014/main" id="{72AF3D62-87CF-98C8-4F3A-A84175CD8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634" y="2583082"/>
            <a:ext cx="14912532" cy="593260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112989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Light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17928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Let’s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code </a:t>
            </a: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together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!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  <p:pic>
        <p:nvPicPr>
          <p:cNvPr id="6" name="Grafik 6">
            <a:extLst>
              <a:ext uri="{FF2B5EF4-FFF2-40B4-BE49-F238E27FC236}">
                <a16:creationId xmlns:a16="http://schemas.microsoft.com/office/drawing/2014/main" id="{D77805FB-67E0-93C3-26CF-E438AC05D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200" y="3837057"/>
            <a:ext cx="5589311" cy="420372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Grafik 8">
            <a:extLst>
              <a:ext uri="{FF2B5EF4-FFF2-40B4-BE49-F238E27FC236}">
                <a16:creationId xmlns:a16="http://schemas.microsoft.com/office/drawing/2014/main" id="{93AE48B3-0B00-5F96-F645-34B9692A8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4600" y="3919941"/>
            <a:ext cx="7608985" cy="4039346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537758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08600" y="203200"/>
            <a:ext cx="58674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Sound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29674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Sound is also very important to us humans! 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Without sound we can not hear!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Your robot can also detect sound with a little microphone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Can you find it?</a:t>
            </a: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4F52520-B8A6-6578-50F1-9B7F828ABF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613400" y="3403600"/>
            <a:ext cx="8390324" cy="55945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765478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Sound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314415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Sound is also very important to us humans! 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Without sound we can not hear!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Your robot can also detect sound with a little microphone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Can you find it?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  <p:pic>
        <p:nvPicPr>
          <p:cNvPr id="6" name="Picture 2" descr="Microphone V2 — BBC micro:bit MicroPython 1.0.1 documentation">
            <a:extLst>
              <a:ext uri="{FF2B5EF4-FFF2-40B4-BE49-F238E27FC236}">
                <a16:creationId xmlns:a16="http://schemas.microsoft.com/office/drawing/2014/main" id="{CAFB1AA6-A690-D20A-B126-5D13EB209E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42200" y="3589290"/>
            <a:ext cx="6400800" cy="514831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104377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Sound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216632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Let’s see on makecode how this sensor works!</a:t>
            </a:r>
          </a:p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Can you find the right blocks for the volume of the sound?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  <p:pic>
        <p:nvPicPr>
          <p:cNvPr id="5" name="Grafik 5">
            <a:extLst>
              <a:ext uri="{FF2B5EF4-FFF2-40B4-BE49-F238E27FC236}">
                <a16:creationId xmlns:a16="http://schemas.microsoft.com/office/drawing/2014/main" id="{ECFFFD36-F8E1-BBF8-1AF9-3746C35B3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475" y="3327400"/>
            <a:ext cx="13460746" cy="535504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237408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Sound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167741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Let’s code together!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  <p:pic>
        <p:nvPicPr>
          <p:cNvPr id="6" name="Grafik 6">
            <a:extLst>
              <a:ext uri="{FF2B5EF4-FFF2-40B4-BE49-F238E27FC236}">
                <a16:creationId xmlns:a16="http://schemas.microsoft.com/office/drawing/2014/main" id="{883D0BF4-3535-563A-AFF3-DBA4FF768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208" y="4273388"/>
            <a:ext cx="4750209" cy="357263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Grafik 9">
            <a:extLst>
              <a:ext uri="{FF2B5EF4-FFF2-40B4-BE49-F238E27FC236}">
                <a16:creationId xmlns:a16="http://schemas.microsoft.com/office/drawing/2014/main" id="{38B6A583-D3ED-70FD-4B1C-3965565A6F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0800" y="4297451"/>
            <a:ext cx="6731363" cy="357263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306249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Sound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45B3E9-44B6-4465-9764-2AAC64E8E956}"/>
              </a:ext>
            </a:extLst>
          </p:cNvPr>
          <p:cNvSpPr txBox="1"/>
          <p:nvPr/>
        </p:nvSpPr>
        <p:spPr>
          <a:xfrm>
            <a:off x="1574484" y="1879600"/>
            <a:ext cx="1257331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Additional Tasks:</a:t>
            </a:r>
          </a:p>
          <a:p>
            <a:pPr marL="285750" marR="0" lvl="0" indent="-28575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Try to reach the minimum and maximum level of volume!</a:t>
            </a:r>
          </a:p>
          <a:p>
            <a:pPr marL="285750" marR="0" lvl="0" indent="-28575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What ar</a:t>
            </a: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e your lowest and highest numbers?</a:t>
            </a:r>
            <a:endParaRPr lang="en-US" sz="3200" dirty="0">
              <a:solidFill>
                <a:srgbClr val="66696A"/>
              </a:solidFill>
              <a:latin typeface="Futura Std"/>
            </a:endParaRPr>
          </a:p>
        </p:txBody>
      </p:sp>
    </p:spTree>
    <p:extLst>
      <p:ext uri="{BB962C8B-B14F-4D97-AF65-F5344CB8AC3E}">
        <p14:creationId xmlns:p14="http://schemas.microsoft.com/office/powerpoint/2010/main" val="1329584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08600" y="203200"/>
            <a:ext cx="58674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Crash avoidance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49372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Remember the problem at the end of the last session!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How to avoid to </a:t>
            </a: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crash</a:t>
            </a: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into the bedroom door, no matter where your robot starts?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3200" b="0" i="0" u="none" strike="noStrike" kern="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How do cars avoid crashing into each other at crossings?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3200" b="0" i="0" u="none" strike="noStrike" kern="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Try do express this as simple as possible!</a:t>
            </a: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</p:spTree>
    <p:extLst>
      <p:ext uri="{BB962C8B-B14F-4D97-AF65-F5344CB8AC3E}">
        <p14:creationId xmlns:p14="http://schemas.microsoft.com/office/powerpoint/2010/main" val="2774977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5638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Crash avoidance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314415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„If your robot sees a light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then it stops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else it continu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e</a:t>
            </a: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s</a:t>
            </a: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“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There is a block for this complex structure!</a:t>
            </a: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2526025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5638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Crash avoidance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314415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„If your robot sees a light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then it stops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else it continu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e</a:t>
            </a: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s</a:t>
            </a: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“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There is a block for this complex structure!</a:t>
            </a: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  <p:pic>
        <p:nvPicPr>
          <p:cNvPr id="5" name="Grafik 7">
            <a:extLst>
              <a:ext uri="{FF2B5EF4-FFF2-40B4-BE49-F238E27FC236}">
                <a16:creationId xmlns:a16="http://schemas.microsoft.com/office/drawing/2014/main" id="{C61463C1-01E8-51CB-C4E7-77C1D8E53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6800" y="2376738"/>
            <a:ext cx="5383386" cy="642666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11915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sz="1500" dirty="0">
              <a:latin typeface="Futura Std"/>
              <a:cs typeface="Futura St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22731" y="2097400"/>
            <a:ext cx="13234669" cy="39523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lang="de-DE" sz="3200" dirty="0">
                <a:solidFill>
                  <a:srgbClr val="66696A"/>
                </a:solidFill>
                <a:latin typeface="Futura Std"/>
                <a:cs typeface="Mangal" pitchFamily="2"/>
              </a:rPr>
              <a:t>The aim of this session is the usage of the sensors of the EU-Bot robot.</a:t>
            </a:r>
            <a:br>
              <a:rPr lang="de-DE" sz="3200" dirty="0">
                <a:solidFill>
                  <a:srgbClr val="66696A"/>
                </a:solidFill>
                <a:latin typeface="Futura Std"/>
                <a:cs typeface="Mangal" pitchFamily="2"/>
              </a:rPr>
            </a:br>
            <a:r>
              <a:rPr lang="de-DE" sz="3200" dirty="0">
                <a:solidFill>
                  <a:srgbClr val="66696A"/>
                </a:solidFill>
                <a:latin typeface="Futura Std"/>
                <a:cs typeface="Mangal" pitchFamily="2"/>
              </a:rPr>
              <a:t>A sensor is a part of the robot that is able to measure certain parameters of the environment:</a:t>
            </a:r>
            <a:br>
              <a:rPr lang="de-DE" sz="3200" dirty="0">
                <a:solidFill>
                  <a:srgbClr val="66696A"/>
                </a:solidFill>
                <a:latin typeface="Futura Std"/>
                <a:cs typeface="Mangal" pitchFamily="2"/>
              </a:rPr>
            </a:br>
            <a:r>
              <a:rPr lang="de-DE" sz="3200" dirty="0">
                <a:solidFill>
                  <a:srgbClr val="66696A"/>
                </a:solidFill>
                <a:latin typeface="Futura Std"/>
                <a:cs typeface="Mangal" pitchFamily="2"/>
              </a:rPr>
              <a:t>light detection, sound detection, ultrasonic sensor…</a:t>
            </a:r>
            <a:br>
              <a:rPr lang="de-DE" sz="3200" dirty="0">
                <a:solidFill>
                  <a:srgbClr val="66696A"/>
                </a:solidFill>
                <a:latin typeface="Futura Std"/>
                <a:cs typeface="Mangal" pitchFamily="2"/>
              </a:rPr>
            </a:br>
            <a:r>
              <a:rPr lang="de-DE" sz="3200" dirty="0">
                <a:solidFill>
                  <a:srgbClr val="66696A"/>
                </a:solidFill>
                <a:latin typeface="Futura Std"/>
                <a:cs typeface="Mangal" pitchFamily="2"/>
              </a:rPr>
              <a:t>Let’s first explain what is a sensor, give examples and find them on EU-Bot.</a:t>
            </a:r>
            <a:br>
              <a:rPr lang="de-DE" sz="3200" dirty="0">
                <a:solidFill>
                  <a:srgbClr val="66696A"/>
                </a:solidFill>
                <a:latin typeface="Futura Std"/>
                <a:cs typeface="Mangal" pitchFamily="2"/>
              </a:rPr>
            </a:br>
            <a:r>
              <a:rPr lang="de-DE" sz="3200" dirty="0">
                <a:solidFill>
                  <a:srgbClr val="66696A"/>
                </a:solidFill>
                <a:latin typeface="Futura Std"/>
                <a:cs typeface="Mangal" pitchFamily="2"/>
              </a:rPr>
              <a:t>Then, let’s use them to make some challenges!</a:t>
            </a: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49A7D18D-4480-C143-AB93-9B0141C64900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599" y="203200"/>
            <a:ext cx="5638801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Crash avoidance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11884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Let’s code together!</a:t>
            </a: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54C9A6E8-AA79-D138-A6AC-6D8348542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655" y="2815508"/>
            <a:ext cx="9980023" cy="62452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6467054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5638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Crash avoidance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45B3E9-44B6-4465-9764-2AAC64E8E956}"/>
              </a:ext>
            </a:extLst>
          </p:cNvPr>
          <p:cNvSpPr txBox="1"/>
          <p:nvPr/>
        </p:nvSpPr>
        <p:spPr>
          <a:xfrm>
            <a:off x="1574484" y="1574800"/>
            <a:ext cx="1379251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Additional Tasks:</a:t>
            </a:r>
          </a:p>
          <a:p>
            <a:pPr marL="171450" marR="0" lvl="0" indent="-17145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Place some objects in front of your robot!</a:t>
            </a:r>
          </a:p>
          <a:p>
            <a:pPr marL="171450" marR="0" lvl="0" indent="-17145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Start the program!</a:t>
            </a:r>
          </a:p>
          <a:p>
            <a:pPr marL="171450" marR="0" lvl="0" indent="-17145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Try to stop the robot as closa as possible to the obstacle with a flashlight</a:t>
            </a: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51135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08600" y="203200"/>
            <a:ext cx="58674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Ranging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7209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Your robot can measure the distance to obstacles!</a:t>
            </a:r>
          </a:p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Can you find </a:t>
            </a: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the sensor</a:t>
            </a: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?</a:t>
            </a: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</p:spTree>
    <p:extLst>
      <p:ext uri="{BB962C8B-B14F-4D97-AF65-F5344CB8AC3E}">
        <p14:creationId xmlns:p14="http://schemas.microsoft.com/office/powerpoint/2010/main" val="5253375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08600" y="203200"/>
            <a:ext cx="58674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Ranging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7209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Your robot can measure the distance to obstacles!</a:t>
            </a:r>
          </a:p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Can you find </a:t>
            </a: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the sensor</a:t>
            </a: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?</a:t>
            </a: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DD75B28F-95FA-4803-A99D-0638F1FE5390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5870656-1627-D947-223E-45AD83465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253" y="3872006"/>
            <a:ext cx="5462587" cy="398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397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08600" y="203200"/>
            <a:ext cx="58674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Ranging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7209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Let’s see on Makecode how this sensor works!</a:t>
            </a:r>
          </a:p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Can you find the right blocks for the ultrasonic sensor?</a:t>
            </a: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</p:spTree>
    <p:extLst>
      <p:ext uri="{BB962C8B-B14F-4D97-AF65-F5344CB8AC3E}">
        <p14:creationId xmlns:p14="http://schemas.microsoft.com/office/powerpoint/2010/main" val="15791832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Ranging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251257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Let’s see on Makecode how this sensor works!</a:t>
            </a:r>
          </a:p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Can you find the right blocks for the ultrasonic sensor?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B0154E81-BFE6-1CC0-9232-8E6D9FF7A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453" y="4424833"/>
            <a:ext cx="14401800" cy="325645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1070604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Ranging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17928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Let’s code together!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  <p:pic>
        <p:nvPicPr>
          <p:cNvPr id="5" name="Grafik 10">
            <a:extLst>
              <a:ext uri="{FF2B5EF4-FFF2-40B4-BE49-F238E27FC236}">
                <a16:creationId xmlns:a16="http://schemas.microsoft.com/office/drawing/2014/main" id="{DAA346E3-A3EB-2AE8-5D1E-AD38787ED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611" y="4215212"/>
            <a:ext cx="14380628" cy="3833670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0026636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5638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Ranging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45B3E9-44B6-4465-9764-2AAC64E8E956}"/>
              </a:ext>
            </a:extLst>
          </p:cNvPr>
          <p:cNvSpPr txBox="1"/>
          <p:nvPr/>
        </p:nvSpPr>
        <p:spPr>
          <a:xfrm>
            <a:off x="1574484" y="1574800"/>
            <a:ext cx="1379251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Additional Tasks:</a:t>
            </a:r>
          </a:p>
          <a:p>
            <a:pPr marL="171450" marR="0" lvl="0" indent="-17145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Place some objects in front of your robot!</a:t>
            </a:r>
          </a:p>
          <a:p>
            <a:pPr marL="171450" marR="0" lvl="0" indent="-17145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Measure the distance between the robot and the object</a:t>
            </a:r>
          </a:p>
          <a:p>
            <a:pPr marL="171450" marR="0" lvl="0" indent="-17145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Compare the distance shown on the display with </a:t>
            </a: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261857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08600" y="203200"/>
            <a:ext cx="58674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Crash avoidance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9825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Now you can tell your robot to stop at a certain distance to an object!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3200" b="0" i="0" u="none" strike="noStrike" kern="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Have a try and write a program for this challenge!</a:t>
            </a:r>
            <a:b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</a:endParaRPr>
          </a:p>
        </p:txBody>
      </p:sp>
    </p:spTree>
    <p:extLst>
      <p:ext uri="{BB962C8B-B14F-4D97-AF65-F5344CB8AC3E}">
        <p14:creationId xmlns:p14="http://schemas.microsoft.com/office/powerpoint/2010/main" val="34198746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5638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Crash avoidance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363307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Now you can tell your robot to stop at a certain distance to an object!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3200" b="0" i="0" u="none" strike="noStrike" kern="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Have a try and write a program for this challenge!</a:t>
            </a: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  <p:pic>
        <p:nvPicPr>
          <p:cNvPr id="5" name="Grafik 5">
            <a:extLst>
              <a:ext uri="{FF2B5EF4-FFF2-40B4-BE49-F238E27FC236}">
                <a16:creationId xmlns:a16="http://schemas.microsoft.com/office/drawing/2014/main" id="{F3669905-193F-7EC0-9D2C-E859D3B7D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800" y="4140332"/>
            <a:ext cx="10651447" cy="444486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902069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This session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36907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In this session your robot learns something about his feelings. Because real heroes not only show off but care for their environment!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Give some examples how you percieve your environment! 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Think of your own senses!</a:t>
            </a: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</p:spTree>
    <p:extLst>
      <p:ext uri="{BB962C8B-B14F-4D97-AF65-F5344CB8AC3E}">
        <p14:creationId xmlns:p14="http://schemas.microsoft.com/office/powerpoint/2010/main" val="14677908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35174" y="619562"/>
            <a:ext cx="3794793" cy="263384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84201" y="5606470"/>
            <a:ext cx="1275099" cy="127266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855534" y="5862835"/>
            <a:ext cx="686357" cy="75993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579609" y="5621731"/>
            <a:ext cx="2440381" cy="98883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745985" y="7346090"/>
            <a:ext cx="1049364" cy="98578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728526" y="7343038"/>
            <a:ext cx="1754023" cy="964420"/>
          </a:xfrm>
          <a:prstGeom prst="rect">
            <a:avLst/>
          </a:prstGeom>
        </p:spPr>
      </p:pic>
      <p:sp>
        <p:nvSpPr>
          <p:cNvPr id="9" name="object 9"/>
          <p:cNvSpPr/>
          <p:nvPr/>
        </p:nvSpPr>
        <p:spPr>
          <a:xfrm>
            <a:off x="11579614" y="6805890"/>
            <a:ext cx="2431415" cy="0"/>
          </a:xfrm>
          <a:custGeom>
            <a:avLst/>
            <a:gdLst/>
            <a:ahLst/>
            <a:cxnLst/>
            <a:rect l="l" t="t" r="r" b="b"/>
            <a:pathLst>
              <a:path w="2431415">
                <a:moveTo>
                  <a:pt x="0" y="0"/>
                </a:moveTo>
                <a:lnTo>
                  <a:pt x="2431231" y="0"/>
                </a:lnTo>
              </a:path>
            </a:pathLst>
          </a:custGeom>
          <a:ln w="335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940331" y="6001716"/>
            <a:ext cx="2320925" cy="739775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 marR="5080" indent="635">
              <a:lnSpc>
                <a:spcPts val="1660"/>
              </a:lnSpc>
              <a:spcBef>
                <a:spcPts val="170"/>
              </a:spcBef>
            </a:pPr>
            <a:r>
              <a:rPr sz="1400" spc="-70" dirty="0">
                <a:latin typeface="Arial"/>
                <a:cs typeface="Arial"/>
              </a:rPr>
              <a:t>VERBANO</a:t>
            </a:r>
            <a:r>
              <a:rPr sz="1400" spc="15" dirty="0">
                <a:latin typeface="Arial"/>
                <a:cs typeface="Arial"/>
              </a:rPr>
              <a:t> </a:t>
            </a:r>
            <a:r>
              <a:rPr sz="1400" spc="-60" dirty="0">
                <a:latin typeface="Arial"/>
                <a:cs typeface="Arial"/>
              </a:rPr>
              <a:t>ZUR</a:t>
            </a:r>
            <a:r>
              <a:rPr sz="1400" spc="-30" dirty="0">
                <a:latin typeface="Arial"/>
                <a:cs typeface="Arial"/>
              </a:rPr>
              <a:t> </a:t>
            </a:r>
            <a:r>
              <a:rPr sz="1400" spc="-100" dirty="0">
                <a:latin typeface="Arial"/>
                <a:cs typeface="Arial"/>
              </a:rPr>
              <a:t>FORDERUNG </a:t>
            </a:r>
            <a:r>
              <a:rPr sz="1400" spc="-85" dirty="0">
                <a:latin typeface="Arial"/>
                <a:cs typeface="Arial"/>
              </a:rPr>
              <a:t>DES</a:t>
            </a:r>
            <a:r>
              <a:rPr sz="1400" spc="30" dirty="0">
                <a:latin typeface="Arial"/>
                <a:cs typeface="Arial"/>
              </a:rPr>
              <a:t> </a:t>
            </a:r>
            <a:r>
              <a:rPr sz="1400" spc="-30" dirty="0">
                <a:latin typeface="Arial"/>
                <a:cs typeface="Arial"/>
              </a:rPr>
              <a:t>MINT-</a:t>
            </a:r>
            <a:r>
              <a:rPr sz="1400" spc="-10" dirty="0">
                <a:latin typeface="Arial"/>
                <a:cs typeface="Arial"/>
              </a:rPr>
              <a:t>UNTERRICHTS</a:t>
            </a:r>
            <a:endParaRPr sz="14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  <a:spcBef>
                <a:spcPts val="550"/>
              </a:spcBef>
            </a:pPr>
            <a:r>
              <a:rPr sz="1400" spc="-10" dirty="0">
                <a:solidFill>
                  <a:srgbClr val="009EDA"/>
                </a:solidFill>
                <a:latin typeface="Arial"/>
                <a:cs typeface="Arial"/>
              </a:rPr>
              <a:t>HESSEN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446884" y="5968400"/>
            <a:ext cx="1458595" cy="640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3025">
              <a:lnSpc>
                <a:spcPct val="100000"/>
              </a:lnSpc>
              <a:spcBef>
                <a:spcPts val="100"/>
              </a:spcBef>
            </a:pPr>
            <a:r>
              <a:rPr sz="1350" spc="65" dirty="0">
                <a:solidFill>
                  <a:srgbClr val="1F2123"/>
                </a:solidFill>
                <a:latin typeface="Arial"/>
                <a:cs typeface="Arial"/>
              </a:rPr>
              <a:t>GYMNASIUM </a:t>
            </a:r>
            <a:r>
              <a:rPr sz="1350" spc="-10" dirty="0">
                <a:solidFill>
                  <a:srgbClr val="1F2123"/>
                </a:solidFill>
                <a:latin typeface="Arial"/>
                <a:cs typeface="Arial"/>
              </a:rPr>
              <a:t>GOETHESCHULE</a:t>
            </a:r>
            <a:endParaRPr sz="1350">
              <a:latin typeface="Arial"/>
              <a:cs typeface="Arial"/>
            </a:endParaRPr>
          </a:p>
          <a:p>
            <a:pPr marL="141605">
              <a:lnSpc>
                <a:spcPts val="1600"/>
              </a:lnSpc>
            </a:pPr>
            <a:r>
              <a:rPr sz="1350" spc="50" dirty="0">
                <a:solidFill>
                  <a:srgbClr val="1F2123"/>
                </a:solidFill>
                <a:latin typeface="Arial"/>
                <a:cs typeface="Arial"/>
              </a:rPr>
              <a:t>HANNOVER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8543360" y="7634682"/>
            <a:ext cx="54610" cy="304800"/>
            <a:chOff x="8543360" y="7634682"/>
            <a:chExt cx="54610" cy="304800"/>
          </a:xfrm>
        </p:grpSpPr>
        <p:sp>
          <p:nvSpPr>
            <p:cNvPr id="17" name="object 17"/>
            <p:cNvSpPr/>
            <p:nvPr/>
          </p:nvSpPr>
          <p:spPr>
            <a:xfrm>
              <a:off x="8543360" y="7636582"/>
              <a:ext cx="6350" cy="302895"/>
            </a:xfrm>
            <a:custGeom>
              <a:avLst/>
              <a:gdLst/>
              <a:ahLst/>
              <a:cxnLst/>
              <a:rect l="l" t="t" r="r" b="b"/>
              <a:pathLst>
                <a:path w="6350" h="302895">
                  <a:moveTo>
                    <a:pt x="6100" y="302662"/>
                  </a:moveTo>
                  <a:lnTo>
                    <a:pt x="0" y="302662"/>
                  </a:lnTo>
                  <a:lnTo>
                    <a:pt x="0" y="0"/>
                  </a:lnTo>
                  <a:lnTo>
                    <a:pt x="6100" y="0"/>
                  </a:lnTo>
                  <a:lnTo>
                    <a:pt x="6100" y="302662"/>
                  </a:lnTo>
                  <a:close/>
                </a:path>
              </a:pathLst>
            </a:custGeom>
            <a:solidFill>
              <a:srgbClr val="EDDF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591771" y="7634682"/>
              <a:ext cx="6350" cy="304800"/>
            </a:xfrm>
            <a:custGeom>
              <a:avLst/>
              <a:gdLst/>
              <a:ahLst/>
              <a:cxnLst/>
              <a:rect l="l" t="t" r="r" b="b"/>
              <a:pathLst>
                <a:path w="6350" h="304800">
                  <a:moveTo>
                    <a:pt x="6100" y="304562"/>
                  </a:moveTo>
                  <a:lnTo>
                    <a:pt x="0" y="304562"/>
                  </a:lnTo>
                  <a:lnTo>
                    <a:pt x="0" y="0"/>
                  </a:lnTo>
                  <a:lnTo>
                    <a:pt x="6100" y="0"/>
                  </a:lnTo>
                  <a:lnTo>
                    <a:pt x="6100" y="304562"/>
                  </a:lnTo>
                  <a:close/>
                </a:path>
              </a:pathLst>
            </a:custGeom>
            <a:solidFill>
              <a:srgbClr val="E9C8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/>
          <p:nvPr/>
        </p:nvSpPr>
        <p:spPr>
          <a:xfrm>
            <a:off x="7436684" y="8029727"/>
            <a:ext cx="900430" cy="0"/>
          </a:xfrm>
          <a:custGeom>
            <a:avLst/>
            <a:gdLst/>
            <a:ahLst/>
            <a:cxnLst/>
            <a:rect l="l" t="t" r="r" b="b"/>
            <a:pathLst>
              <a:path w="900429">
                <a:moveTo>
                  <a:pt x="0" y="0"/>
                </a:moveTo>
                <a:lnTo>
                  <a:pt x="899891" y="0"/>
                </a:lnTo>
              </a:path>
            </a:pathLst>
          </a:custGeom>
          <a:ln w="12716">
            <a:solidFill>
              <a:srgbClr val="C134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037350" y="7108307"/>
            <a:ext cx="5638165" cy="99821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5835"/>
              </a:lnSpc>
              <a:spcBef>
                <a:spcPts val="105"/>
              </a:spcBef>
              <a:tabLst>
                <a:tab pos="730885" algn="l"/>
                <a:tab pos="4197985" algn="l"/>
              </a:tabLst>
            </a:pPr>
            <a:r>
              <a:rPr sz="5850" spc="45" dirty="0">
                <a:solidFill>
                  <a:srgbClr val="808EB1"/>
                </a:solidFill>
                <a:latin typeface="Arial"/>
                <a:cs typeface="Arial"/>
              </a:rPr>
              <a:t>-</a:t>
            </a:r>
            <a:r>
              <a:rPr sz="5850" dirty="0">
                <a:solidFill>
                  <a:srgbClr val="808EB1"/>
                </a:solidFill>
                <a:latin typeface="Arial"/>
                <a:cs typeface="Arial"/>
              </a:rPr>
              <a:t>	</a:t>
            </a:r>
            <a:r>
              <a:rPr sz="5850" b="1" spc="-890" dirty="0">
                <a:solidFill>
                  <a:srgbClr val="1A64A0"/>
                </a:solidFill>
                <a:latin typeface="Arial"/>
                <a:cs typeface="Arial"/>
              </a:rPr>
              <a:t>L</a:t>
            </a:r>
            <a:r>
              <a:rPr sz="5850" b="1" spc="-894" dirty="0">
                <a:solidFill>
                  <a:srgbClr val="1A64A0"/>
                </a:solidFill>
                <a:latin typeface="Arial"/>
                <a:cs typeface="Arial"/>
              </a:rPr>
              <a:t>I</a:t>
            </a:r>
            <a:r>
              <a:rPr sz="5850" b="1" spc="-890" dirty="0">
                <a:solidFill>
                  <a:srgbClr val="1A64A0"/>
                </a:solidFill>
                <a:latin typeface="Arial"/>
                <a:cs typeface="Arial"/>
              </a:rPr>
              <a:t>G</a:t>
            </a:r>
            <a:r>
              <a:rPr sz="5850" b="1" spc="-894" dirty="0">
                <a:solidFill>
                  <a:srgbClr val="95BACF"/>
                </a:solidFill>
                <a:latin typeface="Arial"/>
                <a:cs typeface="Arial"/>
              </a:rPr>
              <a:t>.</a:t>
            </a:r>
            <a:r>
              <a:rPr sz="5850" b="1" spc="-1610" dirty="0">
                <a:solidFill>
                  <a:srgbClr val="95BACF"/>
                </a:solidFill>
                <a:latin typeface="Arial"/>
                <a:cs typeface="Arial"/>
              </a:rPr>
              <a:t>·</a:t>
            </a:r>
            <a:r>
              <a:rPr sz="5850" b="1" spc="-915" dirty="0">
                <a:solidFill>
                  <a:srgbClr val="95BACF"/>
                </a:solidFill>
                <a:latin typeface="Arial"/>
                <a:cs typeface="Arial"/>
              </a:rPr>
              <a:t>.</a:t>
            </a:r>
            <a:r>
              <a:rPr sz="5850" b="1" spc="-894" dirty="0">
                <a:solidFill>
                  <a:srgbClr val="95BACF"/>
                </a:solidFill>
                <a:latin typeface="Arial"/>
                <a:cs typeface="Arial"/>
              </a:rPr>
              <a:t>.</a:t>
            </a:r>
            <a:r>
              <a:rPr sz="5850" b="1" spc="-975" dirty="0">
                <a:solidFill>
                  <a:srgbClr val="95BACF"/>
                </a:solidFill>
                <a:latin typeface="Arial"/>
                <a:cs typeface="Arial"/>
              </a:rPr>
              <a:t> </a:t>
            </a:r>
            <a:r>
              <a:rPr sz="5850" b="1" spc="-60" dirty="0">
                <a:solidFill>
                  <a:srgbClr val="1A64A0"/>
                </a:solidFill>
                <a:latin typeface="Arial"/>
                <a:cs typeface="Arial"/>
              </a:rPr>
              <a:t>U</a:t>
            </a:r>
            <a:r>
              <a:rPr sz="5850" b="1" spc="-1270" dirty="0">
                <a:solidFill>
                  <a:srgbClr val="95BACF"/>
                </a:solidFill>
                <a:latin typeface="Arial"/>
                <a:cs typeface="Arial"/>
              </a:rPr>
              <a:t>.</a:t>
            </a:r>
            <a:r>
              <a:rPr sz="5850" b="1" spc="-85" dirty="0">
                <a:solidFill>
                  <a:srgbClr val="1A64A0"/>
                </a:solidFill>
                <a:latin typeface="Arial"/>
                <a:cs typeface="Arial"/>
              </a:rPr>
              <a:t>E </a:t>
            </a:r>
            <a:r>
              <a:rPr sz="2150" spc="-310" dirty="0">
                <a:solidFill>
                  <a:srgbClr val="C1343F"/>
                </a:solidFill>
                <a:latin typeface="Arial"/>
                <a:cs typeface="Arial"/>
              </a:rPr>
              <a:t>f</a:t>
            </a:r>
            <a:r>
              <a:rPr sz="2150" spc="-305" dirty="0">
                <a:solidFill>
                  <a:srgbClr val="C1343F"/>
                </a:solidFill>
                <a:latin typeface="Arial"/>
                <a:cs typeface="Arial"/>
              </a:rPr>
              <a:t>o</a:t>
            </a:r>
            <a:r>
              <a:rPr sz="2150" spc="-320" dirty="0">
                <a:solidFill>
                  <a:srgbClr val="C1343F"/>
                </a:solidFill>
                <a:latin typeface="Arial"/>
                <a:cs typeface="Arial"/>
              </a:rPr>
              <a:t>R</a:t>
            </a:r>
            <a:r>
              <a:rPr sz="2150" spc="-295" dirty="0">
                <a:solidFill>
                  <a:srgbClr val="C1343F"/>
                </a:solidFill>
                <a:latin typeface="Arial"/>
                <a:cs typeface="Arial"/>
              </a:rPr>
              <a:t>M</a:t>
            </a:r>
            <a:r>
              <a:rPr sz="2150" spc="-175" dirty="0">
                <a:solidFill>
                  <a:srgbClr val="E67B7C"/>
                </a:solidFill>
                <a:latin typeface="Arial"/>
                <a:cs typeface="Arial"/>
              </a:rPr>
              <a:t>.</a:t>
            </a:r>
            <a:r>
              <a:rPr sz="2150" spc="-310" dirty="0">
                <a:solidFill>
                  <a:srgbClr val="C1343F"/>
                </a:solidFill>
                <a:latin typeface="Arial"/>
                <a:cs typeface="Arial"/>
              </a:rPr>
              <a:t>E</a:t>
            </a:r>
            <a:r>
              <a:rPr sz="2150" spc="-560" dirty="0">
                <a:solidFill>
                  <a:srgbClr val="E993A3"/>
                </a:solidFill>
                <a:latin typeface="Arial"/>
                <a:cs typeface="Arial"/>
              </a:rPr>
              <a:t>·</a:t>
            </a:r>
            <a:r>
              <a:rPr sz="2150" spc="-1750" dirty="0">
                <a:solidFill>
                  <a:srgbClr val="C1343F"/>
                </a:solidFill>
                <a:latin typeface="Arial"/>
                <a:cs typeface="Arial"/>
              </a:rPr>
              <a:t>R</a:t>
            </a:r>
            <a:r>
              <a:rPr sz="2150" spc="-310" dirty="0">
                <a:solidFill>
                  <a:srgbClr val="E993A3"/>
                </a:solidFill>
                <a:latin typeface="Arial"/>
                <a:cs typeface="Arial"/>
              </a:rPr>
              <a:t>.</a:t>
            </a:r>
            <a:r>
              <a:rPr sz="2150" dirty="0">
                <a:solidFill>
                  <a:srgbClr val="E993A3"/>
                </a:solidFill>
                <a:latin typeface="Arial"/>
                <a:cs typeface="Arial"/>
              </a:rPr>
              <a:t>	</a:t>
            </a:r>
            <a:r>
              <a:rPr sz="2150" spc="-145" dirty="0">
                <a:solidFill>
                  <a:srgbClr val="B54664"/>
                </a:solidFill>
                <a:latin typeface="Arial"/>
                <a:cs typeface="Arial"/>
              </a:rPr>
              <a:t>-</a:t>
            </a:r>
            <a:r>
              <a:rPr sz="1800" i="1" spc="-114" dirty="0">
                <a:solidFill>
                  <a:srgbClr val="C1343F"/>
                </a:solidFill>
                <a:latin typeface="Arial"/>
                <a:cs typeface="Arial"/>
              </a:rPr>
              <a:t>I</a:t>
            </a:r>
            <a:r>
              <a:rPr sz="1800" i="1" spc="-790" dirty="0">
                <a:solidFill>
                  <a:srgbClr val="C1343F"/>
                </a:solidFill>
                <a:latin typeface="Arial"/>
                <a:cs typeface="Arial"/>
              </a:rPr>
              <a:t>N</a:t>
            </a:r>
            <a:r>
              <a:rPr sz="1800" spc="-295" dirty="0">
                <a:solidFill>
                  <a:srgbClr val="DD9EB3"/>
                </a:solidFill>
                <a:latin typeface="Arial"/>
                <a:cs typeface="Arial"/>
              </a:rPr>
              <a:t>.</a:t>
            </a:r>
            <a:r>
              <a:rPr sz="1800" i="1" spc="-245" dirty="0">
                <a:solidFill>
                  <a:srgbClr val="BFB3AA"/>
                </a:solidFill>
                <a:latin typeface="Arial"/>
                <a:cs typeface="Arial"/>
              </a:rPr>
              <a:t>.</a:t>
            </a:r>
            <a:r>
              <a:rPr sz="1800" spc="-690" dirty="0">
                <a:solidFill>
                  <a:srgbClr val="BFB3AA"/>
                </a:solidFill>
                <a:latin typeface="Arial"/>
                <a:cs typeface="Arial"/>
              </a:rPr>
              <a:t>•</a:t>
            </a:r>
            <a:r>
              <a:rPr sz="1800" i="1" spc="-180" dirty="0">
                <a:solidFill>
                  <a:srgbClr val="C1343F"/>
                </a:solidFill>
                <a:latin typeface="Arial"/>
                <a:cs typeface="Arial"/>
              </a:rPr>
              <a:t>F</a:t>
            </a:r>
            <a:r>
              <a:rPr sz="2150" spc="-125" dirty="0">
                <a:solidFill>
                  <a:srgbClr val="C1343F"/>
                </a:solidFill>
                <a:latin typeface="Arial"/>
                <a:cs typeface="Arial"/>
              </a:rPr>
              <a:t>oRMER</a:t>
            </a:r>
            <a:r>
              <a:rPr sz="2150" spc="-114" dirty="0">
                <a:solidFill>
                  <a:srgbClr val="C1343F"/>
                </a:solidFill>
                <a:latin typeface="Arial"/>
                <a:cs typeface="Arial"/>
              </a:rPr>
              <a:t>-</a:t>
            </a:r>
            <a:r>
              <a:rPr sz="2150" spc="-145" dirty="0">
                <a:solidFill>
                  <a:srgbClr val="C1343F"/>
                </a:solidFill>
                <a:latin typeface="Arial"/>
                <a:cs typeface="Arial"/>
              </a:rPr>
              <a:t> </a:t>
            </a:r>
            <a:r>
              <a:rPr sz="2150" spc="-415" dirty="0">
                <a:solidFill>
                  <a:srgbClr val="B12F4F"/>
                </a:solidFill>
                <a:latin typeface="Arial"/>
                <a:cs typeface="Arial"/>
              </a:rPr>
              <a:t>•</a:t>
            </a:r>
            <a:endParaRPr sz="2150">
              <a:latin typeface="Arial"/>
              <a:cs typeface="Arial"/>
            </a:endParaRPr>
          </a:p>
          <a:p>
            <a:pPr marL="3399154">
              <a:lnSpc>
                <a:spcPts val="1814"/>
              </a:lnSpc>
            </a:pPr>
            <a:r>
              <a:rPr sz="2500" spc="-420" dirty="0">
                <a:solidFill>
                  <a:srgbClr val="C1343F"/>
                </a:solidFill>
                <a:latin typeface="Times New Roman"/>
                <a:cs typeface="Times New Roman"/>
              </a:rPr>
              <a:t>TAANS</a:t>
            </a:r>
            <a:r>
              <a:rPr sz="2500" spc="-1400" dirty="0">
                <a:solidFill>
                  <a:srgbClr val="C1343F"/>
                </a:solidFill>
                <a:latin typeface="Times New Roman"/>
                <a:cs typeface="Times New Roman"/>
              </a:rPr>
              <a:t>F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8312686" y="8029727"/>
            <a:ext cx="823594" cy="0"/>
          </a:xfrm>
          <a:custGeom>
            <a:avLst/>
            <a:gdLst/>
            <a:ahLst/>
            <a:cxnLst/>
            <a:rect l="l" t="t" r="r" b="b"/>
            <a:pathLst>
              <a:path w="823595">
                <a:moveTo>
                  <a:pt x="0" y="0"/>
                </a:moveTo>
                <a:lnTo>
                  <a:pt x="822980" y="0"/>
                </a:lnTo>
              </a:path>
            </a:pathLst>
          </a:custGeom>
          <a:ln w="12716">
            <a:solidFill>
              <a:srgbClr val="B546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8299981" y="7718191"/>
            <a:ext cx="1132840" cy="384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58545" algn="l"/>
              </a:tabLst>
            </a:pPr>
            <a:r>
              <a:rPr sz="2150" spc="-10" dirty="0">
                <a:solidFill>
                  <a:srgbClr val="C1343F"/>
                </a:solidFill>
                <a:latin typeface="Arial"/>
                <a:cs typeface="Arial"/>
              </a:rPr>
              <a:t>oRMER</a:t>
            </a:r>
            <a:r>
              <a:rPr sz="2150" spc="-10" dirty="0">
                <a:solidFill>
                  <a:srgbClr val="B54664"/>
                </a:solidFill>
                <a:latin typeface="Arial"/>
                <a:cs typeface="Arial"/>
              </a:rPr>
              <a:t>.</a:t>
            </a:r>
            <a:r>
              <a:rPr sz="2150" dirty="0">
                <a:solidFill>
                  <a:srgbClr val="B54664"/>
                </a:solidFill>
                <a:latin typeface="Arial"/>
                <a:cs typeface="Arial"/>
              </a:rPr>
              <a:t>	</a:t>
            </a:r>
            <a:r>
              <a:rPr sz="2350" i="1" spc="-360" dirty="0">
                <a:solidFill>
                  <a:srgbClr val="C1343F"/>
                </a:solidFill>
                <a:latin typeface="Times New Roman"/>
                <a:cs typeface="Times New Roman"/>
              </a:rPr>
              <a:t>I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802470" y="7951667"/>
            <a:ext cx="2395855" cy="338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7030" algn="l"/>
              </a:tabLst>
            </a:pPr>
            <a:r>
              <a:rPr sz="2050" b="1" spc="-495" dirty="0">
                <a:solidFill>
                  <a:srgbClr val="2F6795"/>
                </a:solidFill>
                <a:latin typeface="Arial"/>
                <a:cs typeface="Arial"/>
              </a:rPr>
              <a:t>de</a:t>
            </a:r>
            <a:r>
              <a:rPr sz="2050" b="1" dirty="0">
                <a:solidFill>
                  <a:srgbClr val="2F6795"/>
                </a:solidFill>
                <a:latin typeface="Arial"/>
                <a:cs typeface="Arial"/>
              </a:rPr>
              <a:t>	</a:t>
            </a:r>
            <a:r>
              <a:rPr sz="2050" b="1" spc="55" dirty="0">
                <a:solidFill>
                  <a:srgbClr val="2F6795"/>
                </a:solidFill>
                <a:latin typeface="Arial"/>
                <a:cs typeface="Arial"/>
              </a:rPr>
              <a:t>l'enseignement</a:t>
            </a:r>
            <a:endParaRPr sz="2050">
              <a:latin typeface="Arial"/>
              <a:cs typeface="Arial"/>
            </a:endParaRP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7E82ADB7-6D29-4082-068B-B39E8500E7B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576" y="5314794"/>
            <a:ext cx="2197824" cy="164836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This session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42601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In this session your robot learns something about his feelings. Because real heroes not only show off but care for their environment!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Give some examples how you percieve your environment! 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Think of your own senses!</a:t>
            </a: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C722BF8-538B-1D61-150B-56DA03E67478}"/>
              </a:ext>
            </a:extLst>
          </p:cNvPr>
          <p:cNvSpPr txBox="1"/>
          <p:nvPr/>
        </p:nvSpPr>
        <p:spPr>
          <a:xfrm>
            <a:off x="936212" y="6172525"/>
            <a:ext cx="1921894" cy="112437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0" compatLnSpc="0">
            <a:spAutoFit/>
          </a:bodyPr>
          <a:lstStyle/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Smelling</a:t>
            </a:r>
            <a:br>
              <a:rPr lang="fr-FR" sz="3200" kern="1200">
                <a:solidFill>
                  <a:srgbClr val="66696A"/>
                </a:solidFill>
                <a:latin typeface="Futura Std"/>
                <a:ea typeface="Noto Sans CJK SC" pitchFamily="2"/>
                <a:cs typeface="Lohit Devanagari" pitchFamily="2"/>
              </a:rPr>
            </a:b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0DD709C-4F1B-87E8-91BF-202AB3AF4974}"/>
              </a:ext>
            </a:extLst>
          </p:cNvPr>
          <p:cNvSpPr txBox="1"/>
          <p:nvPr/>
        </p:nvSpPr>
        <p:spPr>
          <a:xfrm>
            <a:off x="1712068" y="7420165"/>
            <a:ext cx="2337585" cy="112437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0" compatLnSpc="0">
            <a:spAutoFit/>
          </a:bodyPr>
          <a:lstStyle/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 Touching </a:t>
            </a:r>
            <a:br>
              <a:rPr lang="fr-FR" sz="3200" kern="1200">
                <a:solidFill>
                  <a:srgbClr val="66696A"/>
                </a:solidFill>
                <a:latin typeface="Futura Std"/>
                <a:ea typeface="Noto Sans CJK SC" pitchFamily="2"/>
                <a:cs typeface="Lohit Devanagari" pitchFamily="2"/>
              </a:rPr>
            </a:b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CDE47BC-ADFF-D632-DC69-7B25840AF85D}"/>
              </a:ext>
            </a:extLst>
          </p:cNvPr>
          <p:cNvSpPr txBox="1"/>
          <p:nvPr/>
        </p:nvSpPr>
        <p:spPr>
          <a:xfrm>
            <a:off x="10710837" y="7556384"/>
            <a:ext cx="1882268" cy="112437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0" compatLnSpc="0">
            <a:spAutoFit/>
          </a:bodyPr>
          <a:lstStyle/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 Tasting </a:t>
            </a:r>
            <a:br>
              <a:rPr lang="fr-FR" sz="3200" kern="1200">
                <a:solidFill>
                  <a:srgbClr val="66696A"/>
                </a:solidFill>
                <a:latin typeface="Futura Std"/>
                <a:ea typeface="Noto Sans CJK SC" pitchFamily="2"/>
                <a:cs typeface="Lohit Devanagari" pitchFamily="2"/>
              </a:rPr>
            </a:b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341DEAF-78D1-15D8-0C5B-F524A1292856}"/>
              </a:ext>
            </a:extLst>
          </p:cNvPr>
          <p:cNvSpPr txBox="1"/>
          <p:nvPr/>
        </p:nvSpPr>
        <p:spPr>
          <a:xfrm>
            <a:off x="6902902" y="6416166"/>
            <a:ext cx="1866622" cy="112437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0" compatLnSpc="0">
            <a:spAutoFit/>
          </a:bodyPr>
          <a:lstStyle/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 Seeing </a:t>
            </a:r>
            <a:br>
              <a:rPr lang="fr-FR" sz="3200" kern="1200">
                <a:solidFill>
                  <a:srgbClr val="66696A"/>
                </a:solidFill>
                <a:latin typeface="Futura Std"/>
                <a:ea typeface="Noto Sans CJK SC" pitchFamily="2"/>
                <a:cs typeface="Lohit Devanagari" pitchFamily="2"/>
              </a:rPr>
            </a:b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8C34374-2DB3-010C-8CAC-229DDA67DF15}"/>
              </a:ext>
            </a:extLst>
          </p:cNvPr>
          <p:cNvSpPr txBox="1"/>
          <p:nvPr/>
        </p:nvSpPr>
        <p:spPr>
          <a:xfrm>
            <a:off x="3840974" y="6062802"/>
            <a:ext cx="1966010" cy="63545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1" compatLnSpc="0">
            <a:spAutoFit/>
          </a:bodyPr>
          <a:lstStyle/>
          <a:p>
            <a:pPr algn="ctr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 Hearing</a:t>
            </a: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1" name="Textfeld 11">
            <a:extLst>
              <a:ext uri="{FF2B5EF4-FFF2-40B4-BE49-F238E27FC236}">
                <a16:creationId xmlns:a16="http://schemas.microsoft.com/office/drawing/2014/main" id="{88E87992-A7F3-4127-7FAB-AACE5E77E900}"/>
              </a:ext>
            </a:extLst>
          </p:cNvPr>
          <p:cNvSpPr txBox="1"/>
          <p:nvPr/>
        </p:nvSpPr>
        <p:spPr>
          <a:xfrm>
            <a:off x="5891760" y="7515657"/>
            <a:ext cx="3726107" cy="112437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1" compatLnSpc="0">
            <a:spAutoFit/>
          </a:bodyPr>
          <a:lstStyle/>
          <a:p>
            <a:pPr algn="ctr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Sense of Balance</a:t>
            </a:r>
            <a:br>
              <a:rPr lang="fr-FR" sz="3200" kern="1200">
                <a:solidFill>
                  <a:srgbClr val="66696A"/>
                </a:solidFill>
                <a:latin typeface="Futura Std"/>
                <a:ea typeface="Noto Sans CJK SC" pitchFamily="2"/>
                <a:cs typeface="Lohit Devanagari" pitchFamily="2"/>
              </a:rPr>
            </a:b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2" name="Textfeld 12">
            <a:extLst>
              <a:ext uri="{FF2B5EF4-FFF2-40B4-BE49-F238E27FC236}">
                <a16:creationId xmlns:a16="http://schemas.microsoft.com/office/drawing/2014/main" id="{8EC3A628-6159-0648-34A1-2EC2E82FF30C}"/>
              </a:ext>
            </a:extLst>
          </p:cNvPr>
          <p:cNvSpPr txBox="1"/>
          <p:nvPr/>
        </p:nvSpPr>
        <p:spPr>
          <a:xfrm>
            <a:off x="11802887" y="6578824"/>
            <a:ext cx="3451223" cy="112437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1" compatLnSpc="0">
            <a:spAutoFit/>
          </a:bodyPr>
          <a:lstStyle/>
          <a:p>
            <a:pPr algn="ctr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Sense of Motion</a:t>
            </a:r>
            <a:br>
              <a:rPr lang="fr-FR" sz="3200" kern="1200">
                <a:solidFill>
                  <a:srgbClr val="66696A"/>
                </a:solidFill>
                <a:latin typeface="Futura Std"/>
                <a:ea typeface="Noto Sans CJK SC" pitchFamily="2"/>
                <a:cs typeface="Lohit Devanagari" pitchFamily="2"/>
              </a:rPr>
            </a:b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52282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Sensors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31983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A robot has several components to sense its environment.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b="0" i="0" u="none" strike="noStrike" kern="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These </a:t>
            </a:r>
            <a:r>
              <a:rPr lang="de-DE" sz="3200" b="0" i="1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„</a:t>
            </a:r>
            <a:r>
              <a:rPr lang="de-DE" sz="3200" b="0" i="1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components of sense“ </a:t>
            </a: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are called SENSORS!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5" name="Textfeld 5">
            <a:extLst>
              <a:ext uri="{FF2B5EF4-FFF2-40B4-BE49-F238E27FC236}">
                <a16:creationId xmlns:a16="http://schemas.microsoft.com/office/drawing/2014/main" id="{BBA7F793-FC23-1813-A439-B4FC5ABDA906}"/>
              </a:ext>
            </a:extLst>
          </p:cNvPr>
          <p:cNvSpPr txBox="1"/>
          <p:nvPr/>
        </p:nvSpPr>
        <p:spPr>
          <a:xfrm>
            <a:off x="2105039" y="4669367"/>
            <a:ext cx="1118882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Light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3" name="Textfeld 6">
            <a:extLst>
              <a:ext uri="{FF2B5EF4-FFF2-40B4-BE49-F238E27FC236}">
                <a16:creationId xmlns:a16="http://schemas.microsoft.com/office/drawing/2014/main" id="{B227FAFE-98FD-AC6C-95B3-D5C5B31ACCDC}"/>
              </a:ext>
            </a:extLst>
          </p:cNvPr>
          <p:cNvSpPr txBox="1"/>
          <p:nvPr/>
        </p:nvSpPr>
        <p:spPr>
          <a:xfrm>
            <a:off x="13015642" y="4135014"/>
            <a:ext cx="1504116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Touch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93E0ABE1-5C56-603F-0D66-5012934D3F25}"/>
              </a:ext>
            </a:extLst>
          </p:cNvPr>
          <p:cNvSpPr txBox="1"/>
          <p:nvPr/>
        </p:nvSpPr>
        <p:spPr>
          <a:xfrm>
            <a:off x="10777978" y="7976455"/>
            <a:ext cx="2275096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Compass 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5" name="Textfeld 8">
            <a:extLst>
              <a:ext uri="{FF2B5EF4-FFF2-40B4-BE49-F238E27FC236}">
                <a16:creationId xmlns:a16="http://schemas.microsoft.com/office/drawing/2014/main" id="{38B0A493-5987-FBDD-6660-6E286407A552}"/>
              </a:ext>
            </a:extLst>
          </p:cNvPr>
          <p:cNvSpPr txBox="1"/>
          <p:nvPr/>
        </p:nvSpPr>
        <p:spPr>
          <a:xfrm>
            <a:off x="9543146" y="6156731"/>
            <a:ext cx="4212356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Obstacles/Distance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6" name="Textfeld 9">
            <a:extLst>
              <a:ext uri="{FF2B5EF4-FFF2-40B4-BE49-F238E27FC236}">
                <a16:creationId xmlns:a16="http://schemas.microsoft.com/office/drawing/2014/main" id="{79746B07-02F0-46B9-4F13-B463278D847B}"/>
              </a:ext>
            </a:extLst>
          </p:cNvPr>
          <p:cNvSpPr txBox="1"/>
          <p:nvPr/>
        </p:nvSpPr>
        <p:spPr>
          <a:xfrm>
            <a:off x="1609799" y="7044237"/>
            <a:ext cx="1549384" cy="57978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Sound</a:t>
            </a: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7" name="Textfeld 10">
            <a:extLst>
              <a:ext uri="{FF2B5EF4-FFF2-40B4-BE49-F238E27FC236}">
                <a16:creationId xmlns:a16="http://schemas.microsoft.com/office/drawing/2014/main" id="{61BDD44C-7B69-8CDE-8A48-58D6CB8E7C5E}"/>
              </a:ext>
            </a:extLst>
          </p:cNvPr>
          <p:cNvSpPr txBox="1"/>
          <p:nvPr/>
        </p:nvSpPr>
        <p:spPr>
          <a:xfrm>
            <a:off x="5064799" y="4293741"/>
            <a:ext cx="2737145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Temperature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8" name="Textfeld 11">
            <a:extLst>
              <a:ext uri="{FF2B5EF4-FFF2-40B4-BE49-F238E27FC236}">
                <a16:creationId xmlns:a16="http://schemas.microsoft.com/office/drawing/2014/main" id="{46DAFA76-6DF6-43AE-7C1C-904DBB6E404A}"/>
              </a:ext>
            </a:extLst>
          </p:cNvPr>
          <p:cNvSpPr txBox="1"/>
          <p:nvPr/>
        </p:nvSpPr>
        <p:spPr>
          <a:xfrm>
            <a:off x="6299200" y="6120062"/>
            <a:ext cx="1343109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Radio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9" name="Textfeld 12">
            <a:extLst>
              <a:ext uri="{FF2B5EF4-FFF2-40B4-BE49-F238E27FC236}">
                <a16:creationId xmlns:a16="http://schemas.microsoft.com/office/drawing/2014/main" id="{85627C9D-55E6-D6EE-F812-5CC655E26E15}"/>
              </a:ext>
            </a:extLst>
          </p:cNvPr>
          <p:cNvSpPr txBox="1"/>
          <p:nvPr/>
        </p:nvSpPr>
        <p:spPr>
          <a:xfrm>
            <a:off x="9543146" y="4337007"/>
            <a:ext cx="1731293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Shaking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20" name="Textfeld 13">
            <a:extLst>
              <a:ext uri="{FF2B5EF4-FFF2-40B4-BE49-F238E27FC236}">
                <a16:creationId xmlns:a16="http://schemas.microsoft.com/office/drawing/2014/main" id="{CC6653C1-709D-8DB5-CEB9-415B1671FDD6}"/>
              </a:ext>
            </a:extLst>
          </p:cNvPr>
          <p:cNvSpPr txBox="1"/>
          <p:nvPr/>
        </p:nvSpPr>
        <p:spPr>
          <a:xfrm>
            <a:off x="5372046" y="7988471"/>
            <a:ext cx="2511122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Line-tracker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00750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Sensors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20595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Can you find some of these sensors?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D76BD49-B2CE-7BD4-6941-220A727136C9}"/>
              </a:ext>
            </a:extLst>
          </p:cNvPr>
          <p:cNvSpPr txBox="1"/>
          <p:nvPr/>
        </p:nvSpPr>
        <p:spPr>
          <a:xfrm>
            <a:off x="2105039" y="4669367"/>
            <a:ext cx="1118882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Light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D50DCA2-1B2D-21F4-15B2-BE477EB1A39F}"/>
              </a:ext>
            </a:extLst>
          </p:cNvPr>
          <p:cNvSpPr txBox="1"/>
          <p:nvPr/>
        </p:nvSpPr>
        <p:spPr>
          <a:xfrm>
            <a:off x="13015642" y="4135014"/>
            <a:ext cx="1504116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Touch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2EA35C6-03EB-9FB5-DA3A-A9963F1FF876}"/>
              </a:ext>
            </a:extLst>
          </p:cNvPr>
          <p:cNvSpPr txBox="1"/>
          <p:nvPr/>
        </p:nvSpPr>
        <p:spPr>
          <a:xfrm>
            <a:off x="10777978" y="7976455"/>
            <a:ext cx="2275096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Compass 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EA29B5D-C436-BC8A-646F-5CB3E9DEF417}"/>
              </a:ext>
            </a:extLst>
          </p:cNvPr>
          <p:cNvSpPr txBox="1"/>
          <p:nvPr/>
        </p:nvSpPr>
        <p:spPr>
          <a:xfrm>
            <a:off x="9543146" y="6156731"/>
            <a:ext cx="4212356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Obstacles/Distance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F3024F2-1AFE-64ED-EFE2-2444F82AC257}"/>
              </a:ext>
            </a:extLst>
          </p:cNvPr>
          <p:cNvSpPr txBox="1"/>
          <p:nvPr/>
        </p:nvSpPr>
        <p:spPr>
          <a:xfrm>
            <a:off x="1609799" y="7044237"/>
            <a:ext cx="1549384" cy="57978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Sound</a:t>
            </a: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60BB070-1BA9-A378-1738-F36CE8659A3F}"/>
              </a:ext>
            </a:extLst>
          </p:cNvPr>
          <p:cNvSpPr txBox="1"/>
          <p:nvPr/>
        </p:nvSpPr>
        <p:spPr>
          <a:xfrm>
            <a:off x="5064799" y="4293741"/>
            <a:ext cx="2737145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Temperature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BA065FA-2CC9-8AC7-76CE-324AEB829C6B}"/>
              </a:ext>
            </a:extLst>
          </p:cNvPr>
          <p:cNvSpPr txBox="1"/>
          <p:nvPr/>
        </p:nvSpPr>
        <p:spPr>
          <a:xfrm>
            <a:off x="6299200" y="6120062"/>
            <a:ext cx="1343109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Radio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21" name="Textfeld 12">
            <a:extLst>
              <a:ext uri="{FF2B5EF4-FFF2-40B4-BE49-F238E27FC236}">
                <a16:creationId xmlns:a16="http://schemas.microsoft.com/office/drawing/2014/main" id="{18ED5E71-679E-9B2D-B006-0F4A772AE7F9}"/>
              </a:ext>
            </a:extLst>
          </p:cNvPr>
          <p:cNvSpPr txBox="1"/>
          <p:nvPr/>
        </p:nvSpPr>
        <p:spPr>
          <a:xfrm>
            <a:off x="9543146" y="4337007"/>
            <a:ext cx="1731293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Shaking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22" name="Textfeld 13">
            <a:extLst>
              <a:ext uri="{FF2B5EF4-FFF2-40B4-BE49-F238E27FC236}">
                <a16:creationId xmlns:a16="http://schemas.microsoft.com/office/drawing/2014/main" id="{B141BD1F-E76E-9B82-39BB-17B1947FFCC0}"/>
              </a:ext>
            </a:extLst>
          </p:cNvPr>
          <p:cNvSpPr txBox="1"/>
          <p:nvPr/>
        </p:nvSpPr>
        <p:spPr>
          <a:xfrm>
            <a:off x="5372046" y="7988471"/>
            <a:ext cx="2511122" cy="106870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1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Line-tracker</a:t>
            </a:r>
            <a:b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Noto Sans CJK SC" pitchFamily="2"/>
                <a:cs typeface="Lohit Devanagari" pitchFamily="2"/>
              </a:rPr>
            </a:br>
            <a:endParaRPr lang="fr-FR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98483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Sensors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23" name="Titre 3">
            <a:extLst>
              <a:ext uri="{FF2B5EF4-FFF2-40B4-BE49-F238E27FC236}">
                <a16:creationId xmlns:a16="http://schemas.microsoft.com/office/drawing/2014/main" id="{E19DBBDC-EF76-4F48-7F50-E17175AC3915}"/>
              </a:ext>
            </a:extLst>
          </p:cNvPr>
          <p:cNvSpPr txBox="1">
            <a:spLocks/>
          </p:cNvSpPr>
          <p:nvPr/>
        </p:nvSpPr>
        <p:spPr bwMode="auto">
          <a:xfrm>
            <a:off x="1574484" y="13613"/>
            <a:ext cx="4496116" cy="12595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>
              <a:defRPr sz="5000" b="1" i="0">
                <a:solidFill>
                  <a:srgbClr val="4EBFA2"/>
                </a:solidFill>
                <a:latin typeface="FuturaStd-Heavy"/>
                <a:ea typeface="+mj-ea"/>
                <a:cs typeface="FuturaStd-Heavy"/>
              </a:defRPr>
            </a:lvl1pPr>
          </a:lstStyle>
          <a:p>
            <a:pPr algn="l">
              <a:defRPr/>
            </a:pPr>
            <a:r>
              <a:rPr lang="fr-FR" sz="4400" dirty="0">
                <a:solidFill>
                  <a:srgbClr val="FFFFFF"/>
                </a:solidFill>
                <a:highlight>
                  <a:srgbClr val="729FCF"/>
                </a:highlight>
                <a:latin typeface="Arial"/>
                <a:cs typeface="Arial"/>
              </a:rPr>
              <a:t>Teacher info :</a:t>
            </a:r>
            <a:endParaRPr lang="fr-FR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125261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3200" kern="1200" dirty="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Some of the sensors you find on the microbit!</a:t>
            </a: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  <p:sp>
        <p:nvSpPr>
          <p:cNvPr id="16" name="Textfeld 5">
            <a:extLst>
              <a:ext uri="{FF2B5EF4-FFF2-40B4-BE49-F238E27FC236}">
                <a16:creationId xmlns:a16="http://schemas.microsoft.com/office/drawing/2014/main" id="{6079C03B-3E85-97E1-E6DE-FEC3B8CE57C9}"/>
              </a:ext>
            </a:extLst>
          </p:cNvPr>
          <p:cNvSpPr txBox="1"/>
          <p:nvPr/>
        </p:nvSpPr>
        <p:spPr>
          <a:xfrm>
            <a:off x="14365883" y="6812137"/>
            <a:ext cx="1230231" cy="112437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0" compatLnSpc="0">
            <a:spAutoFit/>
          </a:bodyPr>
          <a:lstStyle/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Light</a:t>
            </a:r>
            <a:br>
              <a:rPr lang="fr-FR" sz="3200" kern="1200">
                <a:solidFill>
                  <a:srgbClr val="66696A"/>
                </a:solidFill>
                <a:latin typeface="Futura Std"/>
                <a:ea typeface="Noto Sans CJK SC" pitchFamily="2"/>
                <a:cs typeface="Lohit Devanagari" pitchFamily="2"/>
              </a:rPr>
            </a:b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7" name="Textfeld 6">
            <a:extLst>
              <a:ext uri="{FF2B5EF4-FFF2-40B4-BE49-F238E27FC236}">
                <a16:creationId xmlns:a16="http://schemas.microsoft.com/office/drawing/2014/main" id="{5F59E78E-F2E6-9A2D-58B2-85CB35D1EF11}"/>
              </a:ext>
            </a:extLst>
          </p:cNvPr>
          <p:cNvSpPr txBox="1"/>
          <p:nvPr/>
        </p:nvSpPr>
        <p:spPr>
          <a:xfrm>
            <a:off x="13198002" y="5282871"/>
            <a:ext cx="1615464" cy="112437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0" compatLnSpc="0">
            <a:spAutoFit/>
          </a:bodyPr>
          <a:lstStyle/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 Touch</a:t>
            </a:r>
            <a:br>
              <a:rPr lang="fr-FR" sz="3200" kern="1200">
                <a:solidFill>
                  <a:srgbClr val="66696A"/>
                </a:solidFill>
                <a:latin typeface="Futura Std"/>
                <a:ea typeface="Noto Sans CJK SC" pitchFamily="2"/>
                <a:cs typeface="Lohit Devanagari" pitchFamily="2"/>
              </a:rPr>
            </a:b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8" name="Textfeld 7">
            <a:extLst>
              <a:ext uri="{FF2B5EF4-FFF2-40B4-BE49-F238E27FC236}">
                <a16:creationId xmlns:a16="http://schemas.microsoft.com/office/drawing/2014/main" id="{FCE9C501-6F79-9DD3-359E-B8B0AAFAB9F3}"/>
              </a:ext>
            </a:extLst>
          </p:cNvPr>
          <p:cNvSpPr txBox="1"/>
          <p:nvPr/>
        </p:nvSpPr>
        <p:spPr>
          <a:xfrm>
            <a:off x="1253431" y="5117514"/>
            <a:ext cx="2386445" cy="112437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0" compatLnSpc="0">
            <a:spAutoFit/>
          </a:bodyPr>
          <a:lstStyle/>
          <a:p>
            <a:pPr algn="l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 Compass </a:t>
            </a:r>
            <a:br>
              <a:rPr lang="fr-FR" sz="3200" kern="1200">
                <a:solidFill>
                  <a:srgbClr val="66696A"/>
                </a:solidFill>
                <a:latin typeface="Futura Std"/>
                <a:ea typeface="Noto Sans CJK SC" pitchFamily="2"/>
                <a:cs typeface="Lohit Devanagari" pitchFamily="2"/>
              </a:rPr>
            </a:b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19" name="Textfeld 9">
            <a:extLst>
              <a:ext uri="{FF2B5EF4-FFF2-40B4-BE49-F238E27FC236}">
                <a16:creationId xmlns:a16="http://schemas.microsoft.com/office/drawing/2014/main" id="{9633EE95-8948-8F28-BA0B-57BF46359201}"/>
              </a:ext>
            </a:extLst>
          </p:cNvPr>
          <p:cNvSpPr txBox="1"/>
          <p:nvPr/>
        </p:nvSpPr>
        <p:spPr>
          <a:xfrm>
            <a:off x="13891741" y="3650975"/>
            <a:ext cx="1660733" cy="63545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1" compatLnSpc="0">
            <a:spAutoFit/>
          </a:bodyPr>
          <a:lstStyle/>
          <a:p>
            <a:pPr algn="ctr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 Sound</a:t>
            </a: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20" name="Textfeld 11">
            <a:extLst>
              <a:ext uri="{FF2B5EF4-FFF2-40B4-BE49-F238E27FC236}">
                <a16:creationId xmlns:a16="http://schemas.microsoft.com/office/drawing/2014/main" id="{DB3A2942-15D7-23C0-7518-2BBDC22B3DDE}"/>
              </a:ext>
            </a:extLst>
          </p:cNvPr>
          <p:cNvSpPr txBox="1"/>
          <p:nvPr/>
        </p:nvSpPr>
        <p:spPr>
          <a:xfrm>
            <a:off x="1791361" y="3626144"/>
            <a:ext cx="1454458" cy="112437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1" compatLnSpc="0">
            <a:spAutoFit/>
          </a:bodyPr>
          <a:lstStyle/>
          <a:p>
            <a:pPr algn="ctr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Radio</a:t>
            </a:r>
            <a:br>
              <a:rPr lang="fr-FR" sz="3200" kern="1200">
                <a:solidFill>
                  <a:srgbClr val="66696A"/>
                </a:solidFill>
                <a:latin typeface="Futura Std"/>
                <a:ea typeface="Noto Sans CJK SC" pitchFamily="2"/>
                <a:cs typeface="Lohit Devanagari" pitchFamily="2"/>
              </a:rPr>
            </a:b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Textfeld 12">
            <a:extLst>
              <a:ext uri="{FF2B5EF4-FFF2-40B4-BE49-F238E27FC236}">
                <a16:creationId xmlns:a16="http://schemas.microsoft.com/office/drawing/2014/main" id="{DB0A5681-E08E-2074-4D94-241D5EE5DEFA}"/>
              </a:ext>
            </a:extLst>
          </p:cNvPr>
          <p:cNvSpPr txBox="1"/>
          <p:nvPr/>
        </p:nvSpPr>
        <p:spPr>
          <a:xfrm>
            <a:off x="1565416" y="6639627"/>
            <a:ext cx="1842642" cy="112437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1" compatLnSpc="0">
            <a:spAutoFit/>
          </a:bodyPr>
          <a:lstStyle/>
          <a:p>
            <a:pPr algn="ctr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Shaking</a:t>
            </a:r>
            <a:br>
              <a:rPr lang="fr-FR" sz="3200" kern="1200">
                <a:solidFill>
                  <a:srgbClr val="66696A"/>
                </a:solidFill>
                <a:latin typeface="Futura Std"/>
                <a:ea typeface="Noto Sans CJK SC" pitchFamily="2"/>
                <a:cs typeface="Lohit Devanagari" pitchFamily="2"/>
              </a:rPr>
            </a:b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110C1E01-DDC4-6BC2-4DDA-DDF6CA95D7F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344835" y="3441174"/>
            <a:ext cx="5892430" cy="441787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26" name="Gerade Verbindung mit Pfeil 16">
            <a:extLst>
              <a:ext uri="{FF2B5EF4-FFF2-40B4-BE49-F238E27FC236}">
                <a16:creationId xmlns:a16="http://schemas.microsoft.com/office/drawing/2014/main" id="{77341620-BB91-1F11-682D-BF3A197FC654}"/>
              </a:ext>
            </a:extLst>
          </p:cNvPr>
          <p:cNvCxnSpPr/>
          <p:nvPr/>
        </p:nvCxnSpPr>
        <p:spPr>
          <a:xfrm flipH="1" flipV="1">
            <a:off x="9437343" y="4756511"/>
            <a:ext cx="3695174" cy="765134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  <a:tailEnd type="arrow"/>
          </a:ln>
        </p:spPr>
      </p:cxnSp>
      <p:cxnSp>
        <p:nvCxnSpPr>
          <p:cNvPr id="27" name="Gerade Verbindung mit Pfeil 18">
            <a:extLst>
              <a:ext uri="{FF2B5EF4-FFF2-40B4-BE49-F238E27FC236}">
                <a16:creationId xmlns:a16="http://schemas.microsoft.com/office/drawing/2014/main" id="{1492E3B2-2762-12AE-821C-6A2E97669B20}"/>
              </a:ext>
            </a:extLst>
          </p:cNvPr>
          <p:cNvCxnSpPr/>
          <p:nvPr/>
        </p:nvCxnSpPr>
        <p:spPr>
          <a:xfrm flipH="1" flipV="1">
            <a:off x="8392470" y="4244573"/>
            <a:ext cx="4740046" cy="1277072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  <a:tailEnd type="arrow"/>
          </a:ln>
        </p:spPr>
      </p:cxnSp>
      <p:cxnSp>
        <p:nvCxnSpPr>
          <p:cNvPr id="28" name="Gerade Verbindung mit Pfeil 19">
            <a:extLst>
              <a:ext uri="{FF2B5EF4-FFF2-40B4-BE49-F238E27FC236}">
                <a16:creationId xmlns:a16="http://schemas.microsoft.com/office/drawing/2014/main" id="{60F94B56-A0D2-3B79-C75E-81D26AAE63F3}"/>
              </a:ext>
            </a:extLst>
          </p:cNvPr>
          <p:cNvCxnSpPr/>
          <p:nvPr/>
        </p:nvCxnSpPr>
        <p:spPr>
          <a:xfrm flipH="1">
            <a:off x="10653604" y="3896901"/>
            <a:ext cx="1970986" cy="0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  <a:tailEnd type="arrow"/>
          </a:ln>
        </p:spPr>
      </p:cxnSp>
      <p:cxnSp>
        <p:nvCxnSpPr>
          <p:cNvPr id="29" name="Gerade Verbindung mit Pfeil 23">
            <a:extLst>
              <a:ext uri="{FF2B5EF4-FFF2-40B4-BE49-F238E27FC236}">
                <a16:creationId xmlns:a16="http://schemas.microsoft.com/office/drawing/2014/main" id="{0AF2653B-DE47-1A70-CD31-2729C8747DDD}"/>
              </a:ext>
            </a:extLst>
          </p:cNvPr>
          <p:cNvCxnSpPr/>
          <p:nvPr/>
        </p:nvCxnSpPr>
        <p:spPr>
          <a:xfrm flipH="1" flipV="1">
            <a:off x="7762434" y="4756511"/>
            <a:ext cx="5295012" cy="765134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  <a:tailEnd type="arrow"/>
          </a:ln>
        </p:spPr>
      </p:cxnSp>
      <p:cxnSp>
        <p:nvCxnSpPr>
          <p:cNvPr id="30" name="Gerade Verbindung mit Pfeil 26">
            <a:extLst>
              <a:ext uri="{FF2B5EF4-FFF2-40B4-BE49-F238E27FC236}">
                <a16:creationId xmlns:a16="http://schemas.microsoft.com/office/drawing/2014/main" id="{645E2A2F-7DA5-A3F1-7B48-140C7E202996}"/>
              </a:ext>
            </a:extLst>
          </p:cNvPr>
          <p:cNvCxnSpPr/>
          <p:nvPr/>
        </p:nvCxnSpPr>
        <p:spPr>
          <a:xfrm flipH="1" flipV="1">
            <a:off x="8472893" y="4677121"/>
            <a:ext cx="5411885" cy="2352676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  <a:tailEnd type="arrow"/>
          </a:ln>
        </p:spPr>
      </p:cxnSp>
      <p:cxnSp>
        <p:nvCxnSpPr>
          <p:cNvPr id="31" name="Gerade Verbindung mit Pfeil 28">
            <a:extLst>
              <a:ext uri="{FF2B5EF4-FFF2-40B4-BE49-F238E27FC236}">
                <a16:creationId xmlns:a16="http://schemas.microsoft.com/office/drawing/2014/main" id="{8CB2C47A-8AC3-3A19-2517-46E013B1B699}"/>
              </a:ext>
            </a:extLst>
          </p:cNvPr>
          <p:cNvCxnSpPr/>
          <p:nvPr/>
        </p:nvCxnSpPr>
        <p:spPr>
          <a:xfrm>
            <a:off x="3384112" y="4070604"/>
            <a:ext cx="3922551" cy="2146385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  <a:tailEnd type="arrow"/>
          </a:ln>
        </p:spPr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CA698729-9ECF-398F-2A3D-513B0BCD3D05}"/>
              </a:ext>
            </a:extLst>
          </p:cNvPr>
          <p:cNvCxnSpPr>
            <a:stCxn id="18" idx="3"/>
          </p:cNvCxnSpPr>
          <p:nvPr/>
        </p:nvCxnSpPr>
        <p:spPr>
          <a:xfrm>
            <a:off x="3639876" y="5679701"/>
            <a:ext cx="2154890" cy="1473043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  <a:tailEnd type="arrow"/>
          </a:ln>
        </p:spPr>
      </p:cxnSp>
      <p:cxnSp>
        <p:nvCxnSpPr>
          <p:cNvPr id="33" name="Gerade Verbindung mit Pfeil 34">
            <a:extLst>
              <a:ext uri="{FF2B5EF4-FFF2-40B4-BE49-F238E27FC236}">
                <a16:creationId xmlns:a16="http://schemas.microsoft.com/office/drawing/2014/main" id="{2D63046B-8FE1-42F2-80C7-86D02B2F175E}"/>
              </a:ext>
            </a:extLst>
          </p:cNvPr>
          <p:cNvCxnSpPr/>
          <p:nvPr/>
        </p:nvCxnSpPr>
        <p:spPr>
          <a:xfrm>
            <a:off x="3720842" y="7152745"/>
            <a:ext cx="2043770" cy="104856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  <a:tailEnd type="arrow"/>
          </a:ln>
        </p:spPr>
      </p:cxnSp>
      <p:sp>
        <p:nvSpPr>
          <p:cNvPr id="34" name="Textfeld 12">
            <a:extLst>
              <a:ext uri="{FF2B5EF4-FFF2-40B4-BE49-F238E27FC236}">
                <a16:creationId xmlns:a16="http://schemas.microsoft.com/office/drawing/2014/main" id="{846F4CA2-BCB7-9440-9944-C06B5F6C0D28}"/>
              </a:ext>
            </a:extLst>
          </p:cNvPr>
          <p:cNvSpPr txBox="1"/>
          <p:nvPr/>
        </p:nvSpPr>
        <p:spPr>
          <a:xfrm>
            <a:off x="1252621" y="7173964"/>
            <a:ext cx="2531933" cy="112437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45140" tIns="72562" rIns="145140" bIns="72562" anchor="t" anchorCtr="1" compatLnSpc="0">
            <a:spAutoFit/>
          </a:bodyPr>
          <a:lstStyle/>
          <a:p>
            <a:pPr algn="ctr" defTabSz="1474561" rtl="0" hangingPunct="0">
              <a:spcBef>
                <a:spcPts val="460"/>
              </a:spcBef>
              <a:spcAft>
                <a:spcPts val="46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1200">
                <a:solidFill>
                  <a:srgbClr val="66696A"/>
                </a:solidFill>
                <a:latin typeface="Futura Std"/>
                <a:ea typeface="Microsoft YaHei" pitchFamily="2"/>
                <a:cs typeface="Mangal" pitchFamily="2"/>
              </a:rPr>
              <a:t>Orientation</a:t>
            </a:r>
            <a:br>
              <a:rPr lang="fr-FR" sz="3200" kern="1200">
                <a:solidFill>
                  <a:srgbClr val="66696A"/>
                </a:solidFill>
                <a:latin typeface="Futura Std"/>
                <a:ea typeface="Noto Sans CJK SC" pitchFamily="2"/>
                <a:cs typeface="Lohit Devanagari" pitchFamily="2"/>
              </a:rPr>
            </a:br>
            <a:endParaRPr lang="fr-FR" sz="3200" kern="1200">
              <a:solidFill>
                <a:srgbClr val="66696A"/>
              </a:solidFill>
              <a:latin typeface="Futura Std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21024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70600" y="203200"/>
            <a:ext cx="41148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Light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00861140-7BBB-6492-803D-7BCAD9AE774E}"/>
              </a:ext>
            </a:extLst>
          </p:cNvPr>
          <p:cNvSpPr txBox="1"/>
          <p:nvPr/>
        </p:nvSpPr>
        <p:spPr>
          <a:xfrm>
            <a:off x="1397453" y="1498600"/>
            <a:ext cx="13324654" cy="207495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45140" tIns="72562" rIns="145140" bIns="72562" anchor="t" anchorCtr="0" compatLnSpc="0">
            <a:spAutoFit/>
          </a:bodyPr>
          <a:lstStyle/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Light </a:t>
            </a: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is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very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important to us </a:t>
            </a: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humans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! </a:t>
            </a:r>
          </a:p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Without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light </a:t>
            </a: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we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are not able to </a:t>
            </a:r>
            <a:r>
              <a:rPr lang="fr-FR" sz="3200" b="0" i="0" u="none" strike="noStrike" kern="120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see</a:t>
            </a:r>
            <a:r>
              <a:rPr lang="fr-FR" sz="3200" b="0" i="0" u="none" strike="noStrike" kern="120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!</a:t>
            </a:r>
          </a:p>
          <a:p>
            <a:pPr marL="0" marR="0" lvl="0" indent="215999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Your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robot can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also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detect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light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with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his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LEDs</a:t>
            </a:r>
            <a:endParaRPr lang="fr-FR" sz="3200" kern="1200" dirty="0">
              <a:solidFill>
                <a:srgbClr val="66696A"/>
              </a:solidFill>
              <a:latin typeface="Futura Std"/>
              <a:ea typeface="Microsoft YaHei" pitchFamily="2"/>
              <a:cs typeface="Mangal" pitchFamily="2"/>
            </a:endParaRPr>
          </a:p>
        </p:txBody>
      </p:sp>
      <p:pic>
        <p:nvPicPr>
          <p:cNvPr id="5" name="Grafik 14">
            <a:extLst>
              <a:ext uri="{FF2B5EF4-FFF2-40B4-BE49-F238E27FC236}">
                <a16:creationId xmlns:a16="http://schemas.microsoft.com/office/drawing/2014/main" id="{666F627E-5A39-35DD-69E8-697F84569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067" y="4173524"/>
            <a:ext cx="10929865" cy="464630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185867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0678" y="247648"/>
            <a:ext cx="3339322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000" spc="55" dirty="0">
                <a:solidFill>
                  <a:srgbClr val="4EBFA2"/>
                </a:solidFill>
                <a:latin typeface="Futura Std"/>
                <a:cs typeface="Futura Std"/>
              </a:rPr>
              <a:t>SESSION 2</a:t>
            </a:r>
            <a:endParaRPr sz="2000" dirty="0">
              <a:latin typeface="Futura Std"/>
              <a:cs typeface="Futura Std"/>
            </a:endParaRPr>
          </a:p>
          <a:p>
            <a:pPr marL="1390015">
              <a:lnSpc>
                <a:spcPct val="100000"/>
              </a:lnSpc>
              <a:spcBef>
                <a:spcPts val="1200"/>
              </a:spcBef>
            </a:pPr>
            <a:r>
              <a:rPr lang="it-IT" sz="1500" spc="-10" dirty="0">
                <a:solidFill>
                  <a:srgbClr val="66696A"/>
                </a:solidFill>
                <a:latin typeface="Futura Std"/>
                <a:cs typeface="Futura Std"/>
              </a:rPr>
              <a:t>Sensors</a:t>
            </a:r>
            <a:endParaRPr lang="it-IT" sz="1500" dirty="0">
              <a:latin typeface="Futura Std"/>
              <a:cs typeface="Futura St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08600" y="203200"/>
            <a:ext cx="58674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algn="ctr">
              <a:lnSpc>
                <a:spcPct val="100000"/>
              </a:lnSpc>
              <a:spcBef>
                <a:spcPts val="100"/>
              </a:spcBef>
            </a:pPr>
            <a:r>
              <a:rPr lang="it-IT" spc="-10" dirty="0"/>
              <a:t>Light - Challenge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1270000" y="1574800"/>
            <a:ext cx="14401800" cy="54681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Let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your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robot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detect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light!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b="0" i="0" u="none" strike="noStrike" kern="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Program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your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robot to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detect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the light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around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him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!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b="0" i="0" u="none" strike="noStrike" kern="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Let the robot show the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measured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value on the screen!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b="0" i="0" u="none" strike="noStrike" kern="0" cap="none" spc="0" baseline="0" dirty="0">
              <a:solidFill>
                <a:srgbClr val="66696A"/>
              </a:solidFill>
              <a:uFillTx/>
              <a:latin typeface="Futura Std"/>
              <a:ea typeface="Microsoft YaHei" pitchFamily="2"/>
              <a:cs typeface="Mangal" pitchFamily="2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Take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your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robot to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some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places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with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different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lighting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! Or use a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flashlight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!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What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values do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you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 </a:t>
            </a:r>
            <a:r>
              <a:rPr lang="fr-FR" sz="3200" b="0" i="0" u="none" strike="noStrike" kern="0" cap="none" spc="0" baseline="0" dirty="0" err="1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get</a:t>
            </a:r>
            <a:r>
              <a:rPr lang="fr-FR" sz="3200" b="0" i="0" u="none" strike="noStrike" kern="0" cap="none" spc="0" baseline="0" dirty="0">
                <a:solidFill>
                  <a:srgbClr val="66696A"/>
                </a:solidFill>
                <a:uFillTx/>
                <a:latin typeface="Futura Std"/>
                <a:ea typeface="Microsoft YaHei" pitchFamily="2"/>
                <a:cs typeface="Mangal" pitchFamily="2"/>
              </a:rPr>
              <a:t>?</a:t>
            </a:r>
            <a:endParaRPr lang="de-DE" sz="3200" b="0" i="0" u="none" strike="noStrike" kern="1200" cap="none" spc="0" baseline="0" dirty="0">
              <a:solidFill>
                <a:srgbClr val="66696A"/>
              </a:solidFill>
              <a:uFillTx/>
              <a:latin typeface="Futura Std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8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3200" strike="noStrike" dirty="0">
                <a:solidFill>
                  <a:srgbClr val="66696A"/>
                </a:solidFill>
                <a:latin typeface="Futura Std"/>
              </a:rPr>
            </a:br>
            <a:br>
              <a:rPr lang="en-US" sz="3200" dirty="0">
                <a:solidFill>
                  <a:srgbClr val="66696A"/>
                </a:solidFill>
                <a:latin typeface="Futura Std"/>
              </a:rPr>
            </a:br>
            <a:endParaRPr sz="3200" dirty="0">
              <a:solidFill>
                <a:srgbClr val="66696A"/>
              </a:solidFill>
              <a:latin typeface="Futura Std"/>
              <a:cs typeface="Futura Std"/>
            </a:endParaRPr>
          </a:p>
        </p:txBody>
      </p:sp>
    </p:spTree>
    <p:extLst>
      <p:ext uri="{BB962C8B-B14F-4D97-AF65-F5344CB8AC3E}">
        <p14:creationId xmlns:p14="http://schemas.microsoft.com/office/powerpoint/2010/main" val="1905269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1029</Words>
  <Application>Microsoft Office PowerPoint</Application>
  <PresentationFormat>Custom</PresentationFormat>
  <Paragraphs>245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Futura Std</vt:lpstr>
      <vt:lpstr>FuturaStd-Heavy</vt:lpstr>
      <vt:lpstr>Times New Roman</vt:lpstr>
      <vt:lpstr>Office Theme</vt:lpstr>
      <vt:lpstr>SESSION 2</vt:lpstr>
      <vt:lpstr>PowerPoint Presentation</vt:lpstr>
      <vt:lpstr>This session</vt:lpstr>
      <vt:lpstr>This session</vt:lpstr>
      <vt:lpstr>Sensors</vt:lpstr>
      <vt:lpstr>Sensors</vt:lpstr>
      <vt:lpstr>Sensors</vt:lpstr>
      <vt:lpstr>Light</vt:lpstr>
      <vt:lpstr>Light - Challenge</vt:lpstr>
      <vt:lpstr>Light</vt:lpstr>
      <vt:lpstr>Light</vt:lpstr>
      <vt:lpstr>Sound</vt:lpstr>
      <vt:lpstr>Sound</vt:lpstr>
      <vt:lpstr>Sound</vt:lpstr>
      <vt:lpstr>Sound</vt:lpstr>
      <vt:lpstr>Sound</vt:lpstr>
      <vt:lpstr>Crash avoidance</vt:lpstr>
      <vt:lpstr>Crash avoidance</vt:lpstr>
      <vt:lpstr>Crash avoidance</vt:lpstr>
      <vt:lpstr>Crash avoidance</vt:lpstr>
      <vt:lpstr>Crash avoidance</vt:lpstr>
      <vt:lpstr>Ranging</vt:lpstr>
      <vt:lpstr>Ranging</vt:lpstr>
      <vt:lpstr>Ranging</vt:lpstr>
      <vt:lpstr>Ranging</vt:lpstr>
      <vt:lpstr>Ranging</vt:lpstr>
      <vt:lpstr>Ranging</vt:lpstr>
      <vt:lpstr>Crash avoidance</vt:lpstr>
      <vt:lpstr>Crash avoidance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NOME PROGETTO</dc:title>
  <cp:lastModifiedBy>Michela</cp:lastModifiedBy>
  <cp:revision>5</cp:revision>
  <dcterms:created xsi:type="dcterms:W3CDTF">2022-05-26T13:29:35Z</dcterms:created>
  <dcterms:modified xsi:type="dcterms:W3CDTF">2022-09-29T12:35:30Z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2022-05-26T00:00:00Z</vt:filetime>
  </property>
  <property fmtid="{D5CDD505-2E9C-101B-9397-08002B2CF9AE}" pid="3" name="Creator">
    <vt:lpwstr>Adobe InDesign 17.2 (Macintosh)</vt:lpwstr>
  </property>
  <property fmtid="{D5CDD505-2E9C-101B-9397-08002B2CF9AE}" pid="4" name="LastSaved">
    <vt:filetime>2022-05-26T00:00:00Z</vt:filetime>
  </property>
</Properties>
</file>