
<file path=[Content_Types].xml><?xml version="1.0" encoding="utf-8"?>
<Types xmlns="http://schemas.openxmlformats.org/package/2006/content-types">
  <Default Extension="gif" ContentType="image/gi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60" r:id="rId4"/>
    <p:sldId id="261" r:id="rId5"/>
    <p:sldId id="262" r:id="rId6"/>
    <p:sldId id="263" r:id="rId7"/>
    <p:sldId id="264" r:id="rId8"/>
    <p:sldId id="265" r:id="rId9"/>
    <p:sldId id="266" r:id="rId10"/>
    <p:sldId id="267" r:id="rId11"/>
    <p:sldId id="268" r:id="rId12"/>
    <p:sldId id="269" r:id="rId13"/>
    <p:sldId id="270" r:id="rId14"/>
    <p:sldId id="300" r:id="rId15"/>
    <p:sldId id="301" r:id="rId16"/>
    <p:sldId id="302" r:id="rId17"/>
    <p:sldId id="303" r:id="rId18"/>
    <p:sldId id="304" r:id="rId19"/>
    <p:sldId id="305" r:id="rId20"/>
    <p:sldId id="306" r:id="rId21"/>
    <p:sldId id="259" r:id="rId22"/>
  </p:sldIdLst>
  <p:sldSz cx="16256000" cy="10160000"/>
  <p:notesSz cx="16256000" cy="10160000"/>
  <p:defaultTextStyle>
    <a:defPPr>
      <a:defRPr kern="0"/>
    </a:defPPr>
  </p:defaultTextStyle>
  <p:extLst>
    <p:ext uri="{EFAFB233-063F-42B5-8137-9DF3F51BA10A}">
      <p15:sldGuideLst xmlns:p15="http://schemas.microsoft.com/office/powerpoint/2012/main">
        <p15:guide id="1" orient="horz" pos="3200" userDrawn="1">
          <p15:clr>
            <a:srgbClr val="A4A3A4"/>
          </p15:clr>
        </p15:guide>
        <p15:guide id="2" pos="5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9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37"/>
    <p:restoredTop sz="94672"/>
  </p:normalViewPr>
  <p:slideViewPr>
    <p:cSldViewPr>
      <p:cViewPr varScale="1">
        <p:scale>
          <a:sx n="40" d="100"/>
          <a:sy n="40" d="100"/>
        </p:scale>
        <p:origin x="1012" y="56"/>
      </p:cViewPr>
      <p:guideLst>
        <p:guide orient="horz" pos="3200"/>
        <p:guide pos="5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6219764" y="1244770"/>
            <a:ext cx="3856019" cy="2649782"/>
          </a:xfrm>
          <a:prstGeom prst="rect">
            <a:avLst/>
          </a:prstGeom>
        </p:spPr>
      </p:pic>
      <p:sp>
        <p:nvSpPr>
          <p:cNvPr id="2" name="Holder 2"/>
          <p:cNvSpPr>
            <a:spLocks noGrp="1"/>
          </p:cNvSpPr>
          <p:nvPr>
            <p:ph type="ctrTitle"/>
          </p:nvPr>
        </p:nvSpPr>
        <p:spPr>
          <a:xfrm>
            <a:off x="5524835" y="4833618"/>
            <a:ext cx="5206329" cy="756920"/>
          </a:xfrm>
          <a:prstGeom prst="rect">
            <a:avLst/>
          </a:prstGeom>
        </p:spPr>
        <p:txBody>
          <a:bodyPr wrap="square" lIns="0" tIns="0" rIns="0" bIns="0">
            <a:spAutoFit/>
          </a:bodyPr>
          <a:lstStyle>
            <a:lvl1pPr>
              <a:defRPr sz="4800" b="0" i="0">
                <a:solidFill>
                  <a:srgbClr val="4EBFA2"/>
                </a:solidFill>
                <a:latin typeface="Futura Std"/>
                <a:cs typeface="Futura Std"/>
              </a:defRPr>
            </a:lvl1pPr>
          </a:lstStyle>
          <a:p>
            <a:endParaRPr/>
          </a:p>
        </p:txBody>
      </p:sp>
      <p:sp>
        <p:nvSpPr>
          <p:cNvPr id="3" name="Holder 3"/>
          <p:cNvSpPr>
            <a:spLocks noGrp="1"/>
          </p:cNvSpPr>
          <p:nvPr>
            <p:ph type="subTitle" idx="4"/>
          </p:nvPr>
        </p:nvSpPr>
        <p:spPr>
          <a:xfrm>
            <a:off x="2438400" y="5689600"/>
            <a:ext cx="11379200" cy="25400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000" b="1" i="0">
                <a:solidFill>
                  <a:srgbClr val="4EBFA2"/>
                </a:solidFill>
                <a:latin typeface="FuturaStd-Heavy"/>
                <a:cs typeface="FuturaStd-Heavy"/>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000" b="1" i="0">
                <a:solidFill>
                  <a:srgbClr val="4EBFA2"/>
                </a:solidFill>
                <a:latin typeface="FuturaStd-Heavy"/>
                <a:cs typeface="FuturaStd-Heavy"/>
              </a:defRPr>
            </a:lvl1pPr>
          </a:lstStyle>
          <a:p>
            <a:endParaRPr/>
          </a:p>
        </p:txBody>
      </p:sp>
      <p:sp>
        <p:nvSpPr>
          <p:cNvPr id="3" name="Holder 3"/>
          <p:cNvSpPr>
            <a:spLocks noGrp="1"/>
          </p:cNvSpPr>
          <p:nvPr>
            <p:ph sz="half" idx="2"/>
          </p:nvPr>
        </p:nvSpPr>
        <p:spPr>
          <a:xfrm>
            <a:off x="812800" y="2336800"/>
            <a:ext cx="7071360" cy="670560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8371840" y="2336800"/>
            <a:ext cx="7071360" cy="670560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000" b="1" i="0">
                <a:solidFill>
                  <a:srgbClr val="4EBFA2"/>
                </a:solidFill>
                <a:latin typeface="FuturaStd-Heavy"/>
                <a:cs typeface="FuturaStd-Heavy"/>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494370" y="8835483"/>
            <a:ext cx="1208048" cy="830146"/>
          </a:xfrm>
          <a:prstGeom prst="rect">
            <a:avLst/>
          </a:prstGeom>
        </p:spPr>
      </p:pic>
      <p:sp>
        <p:nvSpPr>
          <p:cNvPr id="17" name="bg object 17"/>
          <p:cNvSpPr/>
          <p:nvPr/>
        </p:nvSpPr>
        <p:spPr>
          <a:xfrm>
            <a:off x="2347481" y="9241263"/>
            <a:ext cx="12871450" cy="0"/>
          </a:xfrm>
          <a:custGeom>
            <a:avLst/>
            <a:gdLst/>
            <a:ahLst/>
            <a:cxnLst/>
            <a:rect l="l" t="t" r="r" b="b"/>
            <a:pathLst>
              <a:path w="12871450">
                <a:moveTo>
                  <a:pt x="0" y="0"/>
                </a:moveTo>
                <a:lnTo>
                  <a:pt x="12871386" y="0"/>
                </a:lnTo>
              </a:path>
            </a:pathLst>
          </a:custGeom>
          <a:ln w="50800">
            <a:solidFill>
              <a:srgbClr val="F79026"/>
            </a:solidFill>
            <a:prstDash val="dot"/>
          </a:ln>
        </p:spPr>
        <p:txBody>
          <a:bodyPr wrap="square" lIns="0" tIns="0" rIns="0" bIns="0" rtlCol="0"/>
          <a:lstStyle/>
          <a:p>
            <a:endParaRPr/>
          </a:p>
        </p:txBody>
      </p:sp>
      <p:sp>
        <p:nvSpPr>
          <p:cNvPr id="18" name="bg object 18"/>
          <p:cNvSpPr/>
          <p:nvPr/>
        </p:nvSpPr>
        <p:spPr>
          <a:xfrm>
            <a:off x="2220332" y="9215863"/>
            <a:ext cx="50800" cy="50800"/>
          </a:xfrm>
          <a:custGeom>
            <a:avLst/>
            <a:gdLst/>
            <a:ahLst/>
            <a:cxnLst/>
            <a:rect l="l" t="t" r="r" b="b"/>
            <a:pathLst>
              <a:path w="50800" h="50800">
                <a:moveTo>
                  <a:pt x="0" y="25400"/>
                </a:moveTo>
                <a:lnTo>
                  <a:pt x="7439" y="7439"/>
                </a:lnTo>
                <a:lnTo>
                  <a:pt x="25400" y="0"/>
                </a:lnTo>
                <a:lnTo>
                  <a:pt x="43360" y="7439"/>
                </a:lnTo>
                <a:lnTo>
                  <a:pt x="50800" y="25400"/>
                </a:lnTo>
                <a:lnTo>
                  <a:pt x="43360" y="43360"/>
                </a:lnTo>
                <a:lnTo>
                  <a:pt x="25400" y="50800"/>
                </a:lnTo>
                <a:lnTo>
                  <a:pt x="7439" y="43360"/>
                </a:lnTo>
                <a:lnTo>
                  <a:pt x="0" y="25400"/>
                </a:lnTo>
                <a:close/>
              </a:path>
            </a:pathLst>
          </a:custGeom>
          <a:solidFill>
            <a:srgbClr val="F79026"/>
          </a:solidFill>
        </p:spPr>
        <p:txBody>
          <a:bodyPr wrap="square" lIns="0" tIns="0" rIns="0" bIns="0" rtlCol="0"/>
          <a:lstStyle/>
          <a:p>
            <a:endParaRPr/>
          </a:p>
        </p:txBody>
      </p:sp>
      <p:sp>
        <p:nvSpPr>
          <p:cNvPr id="19" name="bg object 19"/>
          <p:cNvSpPr/>
          <p:nvPr/>
        </p:nvSpPr>
        <p:spPr>
          <a:xfrm>
            <a:off x="15244334" y="9215863"/>
            <a:ext cx="50800" cy="50800"/>
          </a:xfrm>
          <a:custGeom>
            <a:avLst/>
            <a:gdLst/>
            <a:ahLst/>
            <a:cxnLst/>
            <a:rect l="l" t="t" r="r" b="b"/>
            <a:pathLst>
              <a:path w="50800" h="50800">
                <a:moveTo>
                  <a:pt x="0" y="25400"/>
                </a:moveTo>
                <a:lnTo>
                  <a:pt x="7439" y="7439"/>
                </a:lnTo>
                <a:lnTo>
                  <a:pt x="25399" y="0"/>
                </a:lnTo>
                <a:lnTo>
                  <a:pt x="43360" y="7439"/>
                </a:lnTo>
                <a:lnTo>
                  <a:pt x="50799" y="25400"/>
                </a:lnTo>
                <a:lnTo>
                  <a:pt x="43360" y="43360"/>
                </a:lnTo>
                <a:lnTo>
                  <a:pt x="25399" y="50800"/>
                </a:lnTo>
                <a:lnTo>
                  <a:pt x="7439" y="43360"/>
                </a:lnTo>
                <a:lnTo>
                  <a:pt x="0" y="25400"/>
                </a:lnTo>
                <a:close/>
              </a:path>
            </a:pathLst>
          </a:custGeom>
          <a:solidFill>
            <a:srgbClr val="F79026"/>
          </a:solidFill>
        </p:spPr>
        <p:txBody>
          <a:bodyPr wrap="square" lIns="0" tIns="0" rIns="0" bIns="0" rtlCol="0"/>
          <a:lstStyle/>
          <a:p>
            <a:endParaRPr/>
          </a:p>
        </p:txBody>
      </p:sp>
      <p:sp>
        <p:nvSpPr>
          <p:cNvPr id="20" name="bg object 20"/>
          <p:cNvSpPr/>
          <p:nvPr/>
        </p:nvSpPr>
        <p:spPr>
          <a:xfrm>
            <a:off x="914400" y="380973"/>
            <a:ext cx="0" cy="7768590"/>
          </a:xfrm>
          <a:custGeom>
            <a:avLst/>
            <a:gdLst/>
            <a:ahLst/>
            <a:cxnLst/>
            <a:rect l="l" t="t" r="r" b="b"/>
            <a:pathLst>
              <a:path h="7768590">
                <a:moveTo>
                  <a:pt x="0" y="7768145"/>
                </a:moveTo>
                <a:lnTo>
                  <a:pt x="0" y="0"/>
                </a:lnTo>
              </a:path>
            </a:pathLst>
          </a:custGeom>
          <a:ln w="50800">
            <a:solidFill>
              <a:srgbClr val="194EA2"/>
            </a:solidFill>
            <a:prstDash val="dot"/>
          </a:ln>
        </p:spPr>
        <p:txBody>
          <a:bodyPr wrap="square" lIns="0" tIns="0" rIns="0" bIns="0" rtlCol="0"/>
          <a:lstStyle/>
          <a:p>
            <a:endParaRPr/>
          </a:p>
        </p:txBody>
      </p:sp>
      <p:sp>
        <p:nvSpPr>
          <p:cNvPr id="21" name="bg object 21"/>
          <p:cNvSpPr/>
          <p:nvPr/>
        </p:nvSpPr>
        <p:spPr>
          <a:xfrm>
            <a:off x="889000" y="8225263"/>
            <a:ext cx="50800" cy="50800"/>
          </a:xfrm>
          <a:custGeom>
            <a:avLst/>
            <a:gdLst/>
            <a:ahLst/>
            <a:cxnLst/>
            <a:rect l="l" t="t" r="r" b="b"/>
            <a:pathLst>
              <a:path w="50800" h="50800">
                <a:moveTo>
                  <a:pt x="0" y="25400"/>
                </a:moveTo>
                <a:lnTo>
                  <a:pt x="7439" y="7439"/>
                </a:lnTo>
                <a:lnTo>
                  <a:pt x="25400" y="0"/>
                </a:lnTo>
                <a:lnTo>
                  <a:pt x="43360" y="7439"/>
                </a:lnTo>
                <a:lnTo>
                  <a:pt x="50800" y="25400"/>
                </a:lnTo>
                <a:lnTo>
                  <a:pt x="43360" y="43360"/>
                </a:lnTo>
                <a:lnTo>
                  <a:pt x="25400" y="50800"/>
                </a:lnTo>
                <a:lnTo>
                  <a:pt x="7439" y="43360"/>
                </a:lnTo>
                <a:lnTo>
                  <a:pt x="0" y="25400"/>
                </a:lnTo>
                <a:close/>
              </a:path>
            </a:pathLst>
          </a:custGeom>
          <a:solidFill>
            <a:srgbClr val="194EA2"/>
          </a:solidFill>
        </p:spPr>
        <p:txBody>
          <a:bodyPr wrap="square" lIns="0" tIns="0" rIns="0" bIns="0" rtlCol="0"/>
          <a:lstStyle/>
          <a:p>
            <a:endParaRPr/>
          </a:p>
        </p:txBody>
      </p:sp>
      <p:sp>
        <p:nvSpPr>
          <p:cNvPr id="22" name="bg object 22"/>
          <p:cNvSpPr/>
          <p:nvPr/>
        </p:nvSpPr>
        <p:spPr>
          <a:xfrm>
            <a:off x="889000" y="304793"/>
            <a:ext cx="50800" cy="50800"/>
          </a:xfrm>
          <a:custGeom>
            <a:avLst/>
            <a:gdLst/>
            <a:ahLst/>
            <a:cxnLst/>
            <a:rect l="l" t="t" r="r" b="b"/>
            <a:pathLst>
              <a:path w="50800" h="50800">
                <a:moveTo>
                  <a:pt x="0" y="25400"/>
                </a:moveTo>
                <a:lnTo>
                  <a:pt x="7439" y="7439"/>
                </a:lnTo>
                <a:lnTo>
                  <a:pt x="25400" y="0"/>
                </a:lnTo>
                <a:lnTo>
                  <a:pt x="43360" y="7439"/>
                </a:lnTo>
                <a:lnTo>
                  <a:pt x="50800" y="25400"/>
                </a:lnTo>
                <a:lnTo>
                  <a:pt x="43360" y="43360"/>
                </a:lnTo>
                <a:lnTo>
                  <a:pt x="25400" y="50800"/>
                </a:lnTo>
                <a:lnTo>
                  <a:pt x="7439" y="43360"/>
                </a:lnTo>
                <a:lnTo>
                  <a:pt x="0" y="25400"/>
                </a:lnTo>
                <a:close/>
              </a:path>
            </a:pathLst>
          </a:custGeom>
          <a:solidFill>
            <a:srgbClr val="194EA2"/>
          </a:solidFill>
        </p:spPr>
        <p:txBody>
          <a:bodyPr wrap="square" lIns="0" tIns="0" rIns="0" bIns="0" rtlCol="0"/>
          <a:lstStyle/>
          <a:p>
            <a:endParaRPr/>
          </a:p>
        </p:txBody>
      </p:sp>
      <p:sp>
        <p:nvSpPr>
          <p:cNvPr id="2" name="Holder 2"/>
          <p:cNvSpPr>
            <a:spLocks noGrp="1"/>
          </p:cNvSpPr>
          <p:nvPr>
            <p:ph type="title"/>
          </p:nvPr>
        </p:nvSpPr>
        <p:spPr>
          <a:xfrm>
            <a:off x="6997053" y="1273173"/>
            <a:ext cx="2261893" cy="787400"/>
          </a:xfrm>
          <a:prstGeom prst="rect">
            <a:avLst/>
          </a:prstGeom>
        </p:spPr>
        <p:txBody>
          <a:bodyPr wrap="square" lIns="0" tIns="0" rIns="0" bIns="0">
            <a:spAutoFit/>
          </a:bodyPr>
          <a:lstStyle>
            <a:lvl1pPr>
              <a:defRPr sz="5000" b="1" i="0">
                <a:solidFill>
                  <a:srgbClr val="4EBFA2"/>
                </a:solidFill>
                <a:latin typeface="FuturaStd-Heavy"/>
                <a:cs typeface="FuturaStd-Heavy"/>
              </a:defRPr>
            </a:lvl1pPr>
          </a:lstStyle>
          <a:p>
            <a:endParaRPr/>
          </a:p>
        </p:txBody>
      </p:sp>
      <p:sp>
        <p:nvSpPr>
          <p:cNvPr id="3" name="Holder 3"/>
          <p:cNvSpPr>
            <a:spLocks noGrp="1"/>
          </p:cNvSpPr>
          <p:nvPr>
            <p:ph type="body" idx="1"/>
          </p:nvPr>
        </p:nvSpPr>
        <p:spPr>
          <a:xfrm>
            <a:off x="1383030" y="2548252"/>
            <a:ext cx="13489939" cy="603630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5527040" y="9448800"/>
            <a:ext cx="5201920" cy="5080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812800" y="9448800"/>
            <a:ext cx="3738880" cy="5080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9/29/2022</a:t>
            </a:fld>
            <a:endParaRPr lang="en-US"/>
          </a:p>
        </p:txBody>
      </p:sp>
      <p:sp>
        <p:nvSpPr>
          <p:cNvPr id="6" name="Holder 6"/>
          <p:cNvSpPr>
            <a:spLocks noGrp="1"/>
          </p:cNvSpPr>
          <p:nvPr>
            <p:ph type="sldNum" sz="quarter" idx="7"/>
          </p:nvPr>
        </p:nvSpPr>
        <p:spPr>
          <a:xfrm>
            <a:off x="11704320" y="9448800"/>
            <a:ext cx="3738880" cy="5080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jpg"/><Relationship Id="rId2" Type="http://schemas.openxmlformats.org/officeDocument/2006/relationships/image" Target="../media/image35.jpg"/><Relationship Id="rId1" Type="http://schemas.openxmlformats.org/officeDocument/2006/relationships/slideLayout" Target="../slideLayouts/slideLayout5.xml"/><Relationship Id="rId6" Type="http://schemas.openxmlformats.org/officeDocument/2006/relationships/image" Target="../media/image39.jpg"/><Relationship Id="rId5" Type="http://schemas.openxmlformats.org/officeDocument/2006/relationships/image" Target="../media/image38.jpg"/><Relationship Id="rId4" Type="http://schemas.openxmlformats.org/officeDocument/2006/relationships/image" Target="../media/image37.jp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xfrm>
            <a:off x="6527800" y="4704256"/>
            <a:ext cx="3200400" cy="751488"/>
          </a:xfrm>
          <a:prstGeom prst="rect">
            <a:avLst/>
          </a:prstGeom>
        </p:spPr>
        <p:txBody>
          <a:bodyPr vert="horz" wrap="square" lIns="0" tIns="12700" rIns="0" bIns="0" rtlCol="0">
            <a:spAutoFit/>
          </a:bodyPr>
          <a:lstStyle/>
          <a:p>
            <a:pPr marL="12700">
              <a:lnSpc>
                <a:spcPct val="100000"/>
              </a:lnSpc>
              <a:spcBef>
                <a:spcPts val="100"/>
              </a:spcBef>
            </a:pPr>
            <a:r>
              <a:rPr lang="it-IT" spc="140" dirty="0"/>
              <a:t>SESSION 2</a:t>
            </a:r>
            <a:endParaRPr spc="75" dirty="0"/>
          </a:p>
        </p:txBody>
      </p:sp>
      <p:sp>
        <p:nvSpPr>
          <p:cNvPr id="3" name="object 3"/>
          <p:cNvSpPr txBox="1"/>
          <p:nvPr/>
        </p:nvSpPr>
        <p:spPr>
          <a:xfrm>
            <a:off x="6146800" y="5783822"/>
            <a:ext cx="4334409" cy="551433"/>
          </a:xfrm>
          <a:prstGeom prst="rect">
            <a:avLst/>
          </a:prstGeom>
        </p:spPr>
        <p:txBody>
          <a:bodyPr vert="horz" wrap="square" lIns="0" tIns="12700" rIns="0" bIns="0" rtlCol="0">
            <a:spAutoFit/>
          </a:bodyPr>
          <a:lstStyle/>
          <a:p>
            <a:pPr marL="12700">
              <a:lnSpc>
                <a:spcPct val="100000"/>
              </a:lnSpc>
              <a:spcBef>
                <a:spcPts val="100"/>
              </a:spcBef>
            </a:pPr>
            <a:r>
              <a:rPr lang="it-IT" sz="3500" spc="-10" dirty="0">
                <a:solidFill>
                  <a:srgbClr val="66696A"/>
                </a:solidFill>
                <a:latin typeface="Futura Std"/>
                <a:cs typeface="Futura Std"/>
              </a:rPr>
              <a:t>Variables &amp; Loops</a:t>
            </a:r>
            <a:endParaRPr sz="3500" dirty="0">
              <a:latin typeface="Futura Std"/>
              <a:cs typeface="Futura Std"/>
            </a:endParaRPr>
          </a:p>
        </p:txBody>
      </p:sp>
      <p:pic>
        <p:nvPicPr>
          <p:cNvPr id="4" name="object 4"/>
          <p:cNvPicPr/>
          <p:nvPr/>
        </p:nvPicPr>
        <p:blipFill>
          <a:blip r:embed="rId2" cstate="print"/>
          <a:stretch>
            <a:fillRect/>
          </a:stretch>
        </p:blipFill>
        <p:spPr>
          <a:xfrm>
            <a:off x="14359759" y="8895260"/>
            <a:ext cx="1265614" cy="706977"/>
          </a:xfrm>
          <a:prstGeom prst="rect">
            <a:avLst/>
          </a:prstGeom>
        </p:spPr>
      </p:pic>
      <p:pic>
        <p:nvPicPr>
          <p:cNvPr id="5" name="object 5"/>
          <p:cNvPicPr/>
          <p:nvPr/>
        </p:nvPicPr>
        <p:blipFill>
          <a:blip r:embed="rId3" cstate="print"/>
          <a:stretch>
            <a:fillRect/>
          </a:stretch>
        </p:blipFill>
        <p:spPr>
          <a:xfrm>
            <a:off x="9350023" y="8896256"/>
            <a:ext cx="4334409" cy="738818"/>
          </a:xfrm>
          <a:prstGeom prst="rect">
            <a:avLst/>
          </a:prstGeom>
        </p:spPr>
      </p:pic>
      <p:pic>
        <p:nvPicPr>
          <p:cNvPr id="6" name="object 6"/>
          <p:cNvPicPr/>
          <p:nvPr/>
        </p:nvPicPr>
        <p:blipFill>
          <a:blip r:embed="rId4" cstate="print"/>
          <a:stretch>
            <a:fillRect/>
          </a:stretch>
        </p:blipFill>
        <p:spPr>
          <a:xfrm>
            <a:off x="7053795" y="8797747"/>
            <a:ext cx="1803869" cy="905052"/>
          </a:xfrm>
          <a:prstGeom prst="rect">
            <a:avLst/>
          </a:prstGeom>
        </p:spPr>
      </p:pic>
      <p:pic>
        <p:nvPicPr>
          <p:cNvPr id="7" name="object 7"/>
          <p:cNvPicPr/>
          <p:nvPr/>
        </p:nvPicPr>
        <p:blipFill>
          <a:blip r:embed="rId5" cstate="print"/>
          <a:stretch>
            <a:fillRect/>
          </a:stretch>
        </p:blipFill>
        <p:spPr>
          <a:xfrm>
            <a:off x="5167618" y="8980585"/>
            <a:ext cx="1461869" cy="542422"/>
          </a:xfrm>
          <a:prstGeom prst="rect">
            <a:avLst/>
          </a:prstGeom>
        </p:spPr>
      </p:pic>
      <p:pic>
        <p:nvPicPr>
          <p:cNvPr id="8" name="object 8"/>
          <p:cNvPicPr/>
          <p:nvPr/>
        </p:nvPicPr>
        <p:blipFill>
          <a:blip r:embed="rId6" cstate="print"/>
          <a:stretch>
            <a:fillRect/>
          </a:stretch>
        </p:blipFill>
        <p:spPr>
          <a:xfrm>
            <a:off x="2057539" y="8797747"/>
            <a:ext cx="2685770" cy="905052"/>
          </a:xfrm>
          <a:prstGeom prst="rect">
            <a:avLst/>
          </a:prstGeom>
        </p:spPr>
      </p:pic>
      <p:pic>
        <p:nvPicPr>
          <p:cNvPr id="9" name="object 9"/>
          <p:cNvPicPr/>
          <p:nvPr/>
        </p:nvPicPr>
        <p:blipFill>
          <a:blip r:embed="rId7" cstate="print"/>
          <a:stretch>
            <a:fillRect/>
          </a:stretch>
        </p:blipFill>
        <p:spPr>
          <a:xfrm>
            <a:off x="481450" y="8894609"/>
            <a:ext cx="1164048" cy="71738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56134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II/- Loops</a:t>
            </a:r>
            <a:endParaRPr spc="-10" dirty="0"/>
          </a:p>
        </p:txBody>
      </p:sp>
      <p:sp>
        <p:nvSpPr>
          <p:cNvPr id="4" name="object 4"/>
          <p:cNvSpPr txBox="1"/>
          <p:nvPr/>
        </p:nvSpPr>
        <p:spPr>
          <a:xfrm>
            <a:off x="1270000" y="1574800"/>
            <a:ext cx="8382000" cy="6517169"/>
          </a:xfrm>
          <a:prstGeom prst="rect">
            <a:avLst/>
          </a:prstGeom>
        </p:spPr>
        <p:txBody>
          <a:bodyPr vert="horz" wrap="square" lIns="0" tIns="12700" rIns="0" bIns="0" rtlCol="0">
            <a:spAutoFit/>
          </a:bodyPr>
          <a:lstStyle/>
          <a:p>
            <a:pPr marL="0" marR="0" indent="0" algn="l">
              <a:lnSpc>
                <a:spcPct val="100000"/>
              </a:lnSpc>
              <a:spcBef>
                <a:spcPts val="0"/>
              </a:spcBef>
              <a:spcAft>
                <a:spcPts val="400"/>
              </a:spcAft>
              <a:defRPr/>
            </a:pPr>
            <a:r>
              <a:rPr lang="en-US" sz="3200" dirty="0">
                <a:solidFill>
                  <a:srgbClr val="66696A"/>
                </a:solidFill>
                <a:latin typeface="Futura Std"/>
              </a:rPr>
              <a:t>T</a:t>
            </a:r>
            <a:r>
              <a:rPr lang="en-US" sz="3200" strike="noStrike" dirty="0">
                <a:solidFill>
                  <a:srgbClr val="66696A"/>
                </a:solidFill>
                <a:latin typeface="Futura Std"/>
              </a:rPr>
              <a:t>he while loop executes the instructions inside the loop as long as the condition is true.</a:t>
            </a:r>
            <a:br>
              <a:rPr lang="en-US" sz="3200" strike="noStrike" dirty="0">
                <a:solidFill>
                  <a:srgbClr val="66696A"/>
                </a:solidFill>
                <a:latin typeface="Futura Std"/>
              </a:rPr>
            </a:br>
            <a:br>
              <a:rPr lang="en-US" sz="3200" strike="noStrike" dirty="0">
                <a:solidFill>
                  <a:srgbClr val="66696A"/>
                </a:solidFill>
                <a:latin typeface="Futura Std"/>
              </a:rPr>
            </a:br>
            <a:r>
              <a:rPr lang="en-US" sz="3200" strike="noStrike" dirty="0">
                <a:solidFill>
                  <a:srgbClr val="66696A"/>
                </a:solidFill>
                <a:latin typeface="Futura Std"/>
              </a:rPr>
              <a:t>Warning in this loop : the condition must be false at some point, otherwise the loop becomes infinite !</a:t>
            </a:r>
            <a:br>
              <a:rPr lang="en-US" sz="3200" strike="noStrike" dirty="0">
                <a:solidFill>
                  <a:srgbClr val="66696A"/>
                </a:solidFill>
                <a:latin typeface="Futura Std"/>
              </a:rPr>
            </a:br>
            <a:r>
              <a:rPr lang="en-US" sz="3200" dirty="0">
                <a:solidFill>
                  <a:srgbClr val="66696A"/>
                </a:solidFill>
                <a:latin typeface="Futura Std"/>
              </a:rPr>
              <a:t>A</a:t>
            </a:r>
            <a:r>
              <a:rPr lang="en-US" sz="3200" strike="noStrike" dirty="0">
                <a:solidFill>
                  <a:srgbClr val="66696A"/>
                </a:solidFill>
                <a:latin typeface="Futura Std"/>
              </a:rPr>
              <a:t>nd an infinite loop can overload the computer and make it crash.</a:t>
            </a:r>
          </a:p>
          <a:p>
            <a:pPr marL="0" marR="0" indent="0" algn="l">
              <a:lnSpc>
                <a:spcPct val="100000"/>
              </a:lnSpc>
              <a:spcBef>
                <a:spcPts val="0"/>
              </a:spcBef>
              <a:spcAft>
                <a:spcPts val="400"/>
              </a:spcAft>
              <a:defRPr/>
            </a:pPr>
            <a:endParaRPr lang="en-US" sz="3200" dirty="0"/>
          </a:p>
          <a:p>
            <a:pPr marL="0" marR="0" indent="0" algn="l">
              <a:lnSpc>
                <a:spcPct val="100000"/>
              </a:lnSpc>
              <a:spcBef>
                <a:spcPts val="0"/>
              </a:spcBef>
              <a:spcAft>
                <a:spcPts val="400"/>
              </a:spcAft>
              <a:defRPr/>
            </a:pPr>
            <a:r>
              <a:rPr lang="en-US" sz="3200" strike="noStrike" dirty="0">
                <a:solidFill>
                  <a:schemeClr val="accent6"/>
                </a:solidFill>
                <a:latin typeface="Futura Std"/>
              </a:rPr>
              <a:t>What does this program do ? What is the block that allows to leave the loop ?</a:t>
            </a: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2)While loop</a:t>
            </a:r>
            <a:endParaRPr sz="3500" dirty="0">
              <a:solidFill>
                <a:schemeClr val="accent6"/>
              </a:solidFill>
              <a:latin typeface="Futura Std"/>
              <a:cs typeface="Futura Std"/>
            </a:endParaRPr>
          </a:p>
        </p:txBody>
      </p:sp>
      <p:pic>
        <p:nvPicPr>
          <p:cNvPr id="9" name="Image 5">
            <a:extLst>
              <a:ext uri="{FF2B5EF4-FFF2-40B4-BE49-F238E27FC236}">
                <a16:creationId xmlns:a16="http://schemas.microsoft.com/office/drawing/2014/main" id="{AA351712-7A4E-37FC-720E-2E8B12492B5C}"/>
              </a:ext>
            </a:extLst>
          </p:cNvPr>
          <p:cNvPicPr>
            <a:picLocks noChangeAspect="1"/>
          </p:cNvPicPr>
          <p:nvPr/>
        </p:nvPicPr>
        <p:blipFill>
          <a:blip r:embed="rId2"/>
          <a:stretch>
            <a:fillRect/>
          </a:stretch>
        </p:blipFill>
        <p:spPr bwMode="auto">
          <a:xfrm>
            <a:off x="9652000" y="1574800"/>
            <a:ext cx="6072113" cy="6772116"/>
          </a:xfrm>
          <a:prstGeom prst="rect">
            <a:avLst/>
          </a:prstGeom>
        </p:spPr>
      </p:pic>
    </p:spTree>
    <p:extLst>
      <p:ext uri="{BB962C8B-B14F-4D97-AF65-F5344CB8AC3E}">
        <p14:creationId xmlns:p14="http://schemas.microsoft.com/office/powerpoint/2010/main" val="258423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56134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II/- Loops</a:t>
            </a:r>
            <a:endParaRPr spc="-10" dirty="0"/>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2)While loop</a:t>
            </a:r>
            <a:endParaRPr sz="3500" dirty="0">
              <a:solidFill>
                <a:schemeClr val="accent6"/>
              </a:solidFill>
              <a:latin typeface="Futura Std"/>
              <a:cs typeface="Futura Std"/>
            </a:endParaRPr>
          </a:p>
        </p:txBody>
      </p:sp>
      <p:graphicFrame>
        <p:nvGraphicFramePr>
          <p:cNvPr id="6" name="Tableau 6">
            <a:extLst>
              <a:ext uri="{FF2B5EF4-FFF2-40B4-BE49-F238E27FC236}">
                <a16:creationId xmlns:a16="http://schemas.microsoft.com/office/drawing/2014/main" id="{A4590E97-A678-23C9-41F6-B9112ADC9773}"/>
              </a:ext>
            </a:extLst>
          </p:cNvPr>
          <p:cNvGraphicFramePr>
            <a:graphicFrameLocks noGrp="1"/>
          </p:cNvGraphicFramePr>
          <p:nvPr>
            <p:extLst>
              <p:ext uri="{D42A27DB-BD31-4B8C-83A1-F6EECF244321}">
                <p14:modId xmlns:p14="http://schemas.microsoft.com/office/powerpoint/2010/main" val="2968249823"/>
              </p:ext>
            </p:extLst>
          </p:nvPr>
        </p:nvGraphicFramePr>
        <p:xfrm>
          <a:off x="7213600" y="2254171"/>
          <a:ext cx="8740602" cy="5774629"/>
        </p:xfrm>
        <a:graphic>
          <a:graphicData uri="http://schemas.openxmlformats.org/drawingml/2006/table">
            <a:tbl>
              <a:tblPr firstRow="1" bandRow="1">
                <a:tableStyleId>{5C22544A-7EE6-4342-B048-85BDC9FD1C3A}</a:tableStyleId>
              </a:tblPr>
              <a:tblGrid>
                <a:gridCol w="2913534">
                  <a:extLst>
                    <a:ext uri="{9D8B030D-6E8A-4147-A177-3AD203B41FA5}">
                      <a16:colId xmlns:a16="http://schemas.microsoft.com/office/drawing/2014/main" val="3192509047"/>
                    </a:ext>
                  </a:extLst>
                </a:gridCol>
                <a:gridCol w="2913534">
                  <a:extLst>
                    <a:ext uri="{9D8B030D-6E8A-4147-A177-3AD203B41FA5}">
                      <a16:colId xmlns:a16="http://schemas.microsoft.com/office/drawing/2014/main" val="1052024079"/>
                    </a:ext>
                  </a:extLst>
                </a:gridCol>
                <a:gridCol w="2913534">
                  <a:extLst>
                    <a:ext uri="{9D8B030D-6E8A-4147-A177-3AD203B41FA5}">
                      <a16:colId xmlns:a16="http://schemas.microsoft.com/office/drawing/2014/main" val="1124797054"/>
                    </a:ext>
                  </a:extLst>
                </a:gridCol>
              </a:tblGrid>
              <a:tr h="1050279">
                <a:tc>
                  <a:txBody>
                    <a:bodyPr/>
                    <a:lstStyle/>
                    <a:p>
                      <a:pPr algn="ctr"/>
                      <a:r>
                        <a:rPr lang="fr-FR" sz="3200" dirty="0">
                          <a:latin typeface="Futura Std"/>
                        </a:rPr>
                        <a:t>Loop tour</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3200" dirty="0">
                          <a:latin typeface="Futura Std"/>
                        </a:rPr>
                        <a:t>Show </a:t>
                      </a:r>
                      <a:r>
                        <a:rPr lang="fr-FR" sz="3200" dirty="0" err="1">
                          <a:latin typeface="Futura Std"/>
                        </a:rPr>
                        <a:t>number</a:t>
                      </a:r>
                      <a:endParaRPr lang="fr-FR" sz="3200" dirty="0">
                        <a:latin typeface="Futura Std"/>
                      </a:endParaRPr>
                    </a:p>
                  </a:txBody>
                  <a:tcPr/>
                </a:tc>
                <a:tc>
                  <a:txBody>
                    <a:bodyPr/>
                    <a:lstStyle/>
                    <a:p>
                      <a:pPr algn="ctr"/>
                      <a:r>
                        <a:rPr lang="fr-FR" sz="3200" dirty="0">
                          <a:latin typeface="Futura Std"/>
                        </a:rPr>
                        <a:t>Variable (var+1)</a:t>
                      </a:r>
                    </a:p>
                  </a:txBody>
                  <a:tcPr/>
                </a:tc>
                <a:extLst>
                  <a:ext uri="{0D108BD9-81ED-4DB2-BD59-A6C34878D82A}">
                    <a16:rowId xmlns:a16="http://schemas.microsoft.com/office/drawing/2014/main" val="3302513478"/>
                  </a:ext>
                </a:extLst>
              </a:tr>
              <a:tr h="672547">
                <a:tc>
                  <a:txBody>
                    <a:bodyPr/>
                    <a:lstStyle/>
                    <a:p>
                      <a:pPr algn="ctr"/>
                      <a:r>
                        <a:rPr lang="fr-FR" sz="3200" dirty="0">
                          <a:latin typeface="Futura Std"/>
                        </a:rPr>
                        <a:t>Initial</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3200" dirty="0">
                          <a:latin typeface="Futura Std"/>
                        </a:rPr>
                        <a:t>-</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3200" dirty="0">
                          <a:latin typeface="Futura Std"/>
                        </a:rPr>
                        <a:t>0 &lt; 5</a:t>
                      </a:r>
                    </a:p>
                  </a:txBody>
                  <a:tcPr/>
                </a:tc>
                <a:extLst>
                  <a:ext uri="{0D108BD9-81ED-4DB2-BD59-A6C34878D82A}">
                    <a16:rowId xmlns:a16="http://schemas.microsoft.com/office/drawing/2014/main" val="250571792"/>
                  </a:ext>
                </a:extLst>
              </a:tr>
              <a:tr h="672547">
                <a:tc>
                  <a:txBody>
                    <a:bodyPr/>
                    <a:lstStyle/>
                    <a:p>
                      <a:pPr algn="ctr"/>
                      <a:r>
                        <a:rPr lang="fr-FR" sz="3200" dirty="0">
                          <a:latin typeface="Futura Std"/>
                        </a:rPr>
                        <a:t>1</a:t>
                      </a:r>
                    </a:p>
                  </a:txBody>
                  <a:tcPr/>
                </a:tc>
                <a:tc>
                  <a:txBody>
                    <a:bodyPr/>
                    <a:lstStyle/>
                    <a:p>
                      <a:pPr algn="ctr"/>
                      <a:r>
                        <a:rPr lang="fr-FR" sz="3200" dirty="0">
                          <a:latin typeface="Futura Std"/>
                        </a:rPr>
                        <a:t>0</a:t>
                      </a:r>
                    </a:p>
                  </a:txBody>
                  <a:tcPr/>
                </a:tc>
                <a:tc>
                  <a:txBody>
                    <a:bodyPr/>
                    <a:lstStyle/>
                    <a:p>
                      <a:pPr algn="ctr"/>
                      <a:r>
                        <a:rPr lang="fr-FR" sz="3200" dirty="0">
                          <a:latin typeface="Futura Std"/>
                        </a:rPr>
                        <a:t>1 &lt; 5</a:t>
                      </a:r>
                    </a:p>
                  </a:txBody>
                  <a:tcPr/>
                </a:tc>
                <a:extLst>
                  <a:ext uri="{0D108BD9-81ED-4DB2-BD59-A6C34878D82A}">
                    <a16:rowId xmlns:a16="http://schemas.microsoft.com/office/drawing/2014/main" val="635939810"/>
                  </a:ext>
                </a:extLst>
              </a:tr>
              <a:tr h="672547">
                <a:tc>
                  <a:txBody>
                    <a:bodyPr/>
                    <a:lstStyle/>
                    <a:p>
                      <a:pPr algn="ctr"/>
                      <a:r>
                        <a:rPr lang="fr-FR" sz="3200" dirty="0">
                          <a:latin typeface="Futura Std"/>
                        </a:rPr>
                        <a:t>2</a:t>
                      </a:r>
                    </a:p>
                  </a:txBody>
                  <a:tcPr/>
                </a:tc>
                <a:tc>
                  <a:txBody>
                    <a:bodyPr/>
                    <a:lstStyle/>
                    <a:p>
                      <a:pPr algn="ctr"/>
                      <a:r>
                        <a:rPr lang="fr-FR" sz="3200" dirty="0">
                          <a:latin typeface="Futura Std"/>
                        </a:rPr>
                        <a:t>1</a:t>
                      </a:r>
                    </a:p>
                  </a:txBody>
                  <a:tcPr/>
                </a:tc>
                <a:tc>
                  <a:txBody>
                    <a:bodyPr/>
                    <a:lstStyle/>
                    <a:p>
                      <a:pPr algn="ctr"/>
                      <a:r>
                        <a:rPr lang="fr-FR" sz="3200" dirty="0">
                          <a:latin typeface="Futura Std"/>
                        </a:rPr>
                        <a:t>2 &lt; 5</a:t>
                      </a:r>
                    </a:p>
                  </a:txBody>
                  <a:tcPr/>
                </a:tc>
                <a:extLst>
                  <a:ext uri="{0D108BD9-81ED-4DB2-BD59-A6C34878D82A}">
                    <a16:rowId xmlns:a16="http://schemas.microsoft.com/office/drawing/2014/main" val="1135951893"/>
                  </a:ext>
                </a:extLst>
              </a:tr>
              <a:tr h="672547">
                <a:tc>
                  <a:txBody>
                    <a:bodyPr/>
                    <a:lstStyle/>
                    <a:p>
                      <a:pPr algn="ctr"/>
                      <a:r>
                        <a:rPr lang="fr-FR" sz="3200" dirty="0">
                          <a:latin typeface="Futura Std"/>
                        </a:rPr>
                        <a:t>3</a:t>
                      </a:r>
                    </a:p>
                  </a:txBody>
                  <a:tcPr/>
                </a:tc>
                <a:tc>
                  <a:txBody>
                    <a:bodyPr/>
                    <a:lstStyle/>
                    <a:p>
                      <a:pPr algn="ctr"/>
                      <a:r>
                        <a:rPr lang="fr-FR" sz="3200" dirty="0">
                          <a:latin typeface="Futura Std"/>
                        </a:rPr>
                        <a:t>2</a:t>
                      </a:r>
                    </a:p>
                  </a:txBody>
                  <a:tcPr/>
                </a:tc>
                <a:tc>
                  <a:txBody>
                    <a:bodyPr/>
                    <a:lstStyle/>
                    <a:p>
                      <a:pPr algn="ctr"/>
                      <a:r>
                        <a:rPr lang="fr-FR" sz="3200" dirty="0">
                          <a:latin typeface="Futura Std"/>
                        </a:rPr>
                        <a:t>3 &lt; 5</a:t>
                      </a:r>
                    </a:p>
                  </a:txBody>
                  <a:tcPr/>
                </a:tc>
                <a:extLst>
                  <a:ext uri="{0D108BD9-81ED-4DB2-BD59-A6C34878D82A}">
                    <a16:rowId xmlns:a16="http://schemas.microsoft.com/office/drawing/2014/main" val="2362667808"/>
                  </a:ext>
                </a:extLst>
              </a:tr>
              <a:tr h="672547">
                <a:tc>
                  <a:txBody>
                    <a:bodyPr/>
                    <a:lstStyle/>
                    <a:p>
                      <a:pPr algn="ctr"/>
                      <a:r>
                        <a:rPr lang="fr-FR" sz="3200" dirty="0">
                          <a:latin typeface="Futura Std"/>
                        </a:rPr>
                        <a:t>4</a:t>
                      </a:r>
                    </a:p>
                  </a:txBody>
                  <a:tcPr/>
                </a:tc>
                <a:tc>
                  <a:txBody>
                    <a:bodyPr/>
                    <a:lstStyle/>
                    <a:p>
                      <a:pPr algn="ctr"/>
                      <a:r>
                        <a:rPr lang="fr-FR" sz="3200" dirty="0">
                          <a:latin typeface="Futura Std"/>
                        </a:rPr>
                        <a:t>3</a:t>
                      </a:r>
                    </a:p>
                  </a:txBody>
                  <a:tcPr/>
                </a:tc>
                <a:tc>
                  <a:txBody>
                    <a:bodyPr/>
                    <a:lstStyle/>
                    <a:p>
                      <a:pPr algn="ctr"/>
                      <a:r>
                        <a:rPr lang="fr-FR" sz="3200" dirty="0">
                          <a:latin typeface="Futura Std"/>
                        </a:rPr>
                        <a:t>4 &lt; 5</a:t>
                      </a:r>
                    </a:p>
                  </a:txBody>
                  <a:tcPr/>
                </a:tc>
                <a:extLst>
                  <a:ext uri="{0D108BD9-81ED-4DB2-BD59-A6C34878D82A}">
                    <a16:rowId xmlns:a16="http://schemas.microsoft.com/office/drawing/2014/main" val="3007311171"/>
                  </a:ext>
                </a:extLst>
              </a:tr>
              <a:tr h="672547">
                <a:tc>
                  <a:txBody>
                    <a:bodyPr/>
                    <a:lstStyle/>
                    <a:p>
                      <a:pPr algn="ctr"/>
                      <a:r>
                        <a:rPr lang="fr-FR" sz="3200" dirty="0">
                          <a:latin typeface="Futura Std"/>
                        </a:rPr>
                        <a:t>5</a:t>
                      </a:r>
                    </a:p>
                  </a:txBody>
                  <a:tcPr/>
                </a:tc>
                <a:tc>
                  <a:txBody>
                    <a:bodyPr/>
                    <a:lstStyle/>
                    <a:p>
                      <a:pPr algn="ctr"/>
                      <a:r>
                        <a:rPr lang="fr-FR" sz="3200" dirty="0">
                          <a:latin typeface="Futura Std"/>
                        </a:rPr>
                        <a:t>4</a:t>
                      </a:r>
                    </a:p>
                  </a:txBody>
                  <a:tcPr/>
                </a:tc>
                <a:tc>
                  <a:txBody>
                    <a:bodyPr/>
                    <a:lstStyle/>
                    <a:p>
                      <a:pPr algn="ctr"/>
                      <a:r>
                        <a:rPr lang="fr-FR" sz="3200" dirty="0">
                          <a:latin typeface="Futura Std"/>
                        </a:rPr>
                        <a:t>5</a:t>
                      </a:r>
                    </a:p>
                  </a:txBody>
                  <a:tcPr/>
                </a:tc>
                <a:extLst>
                  <a:ext uri="{0D108BD9-81ED-4DB2-BD59-A6C34878D82A}">
                    <a16:rowId xmlns:a16="http://schemas.microsoft.com/office/drawing/2014/main" val="80798504"/>
                  </a:ext>
                </a:extLst>
              </a:tr>
              <a:tr h="672547">
                <a:tc>
                  <a:txBody>
                    <a:bodyPr/>
                    <a:lstStyle/>
                    <a:p>
                      <a:pPr algn="ctr"/>
                      <a:r>
                        <a:rPr lang="fr-FR" sz="3200" dirty="0">
                          <a:latin typeface="Futura Std"/>
                        </a:rPr>
                        <a:t>End</a:t>
                      </a:r>
                    </a:p>
                  </a:txBody>
                  <a:tcPr/>
                </a:tc>
                <a:tc>
                  <a:txBody>
                    <a:bodyPr/>
                    <a:lstStyle/>
                    <a:p>
                      <a:pPr algn="ctr"/>
                      <a:r>
                        <a:rPr lang="fr-FR" sz="3200" dirty="0">
                          <a:latin typeface="Futura Std"/>
                        </a:rPr>
                        <a:t>-</a:t>
                      </a:r>
                    </a:p>
                  </a:txBody>
                  <a:tcPr/>
                </a:tc>
                <a:tc>
                  <a:txBody>
                    <a:bodyPr/>
                    <a:lstStyle/>
                    <a:p>
                      <a:pPr algn="ctr"/>
                      <a:r>
                        <a:rPr lang="fr-FR" sz="3200" dirty="0">
                          <a:latin typeface="Futura Std"/>
                        </a:rPr>
                        <a:t>-</a:t>
                      </a:r>
                    </a:p>
                  </a:txBody>
                  <a:tcPr/>
                </a:tc>
                <a:extLst>
                  <a:ext uri="{0D108BD9-81ED-4DB2-BD59-A6C34878D82A}">
                    <a16:rowId xmlns:a16="http://schemas.microsoft.com/office/drawing/2014/main" val="3135274449"/>
                  </a:ext>
                </a:extLst>
              </a:tr>
            </a:tbl>
          </a:graphicData>
        </a:graphic>
      </p:graphicFrame>
      <p:pic>
        <p:nvPicPr>
          <p:cNvPr id="7" name="Image 7">
            <a:extLst>
              <a:ext uri="{FF2B5EF4-FFF2-40B4-BE49-F238E27FC236}">
                <a16:creationId xmlns:a16="http://schemas.microsoft.com/office/drawing/2014/main" id="{FAD5F498-E7FE-E7EF-B84D-0C36FC03ED9F}"/>
              </a:ext>
            </a:extLst>
          </p:cNvPr>
          <p:cNvPicPr>
            <a:picLocks noChangeAspect="1"/>
          </p:cNvPicPr>
          <p:nvPr/>
        </p:nvPicPr>
        <p:blipFill rotWithShape="1">
          <a:blip r:embed="rId2"/>
          <a:srcRect t="689"/>
          <a:stretch/>
        </p:blipFill>
        <p:spPr bwMode="auto">
          <a:xfrm>
            <a:off x="1574800" y="1899599"/>
            <a:ext cx="5190182" cy="6129201"/>
          </a:xfrm>
          <a:prstGeom prst="rect">
            <a:avLst/>
          </a:prstGeom>
        </p:spPr>
      </p:pic>
    </p:spTree>
    <p:extLst>
      <p:ext uri="{BB962C8B-B14F-4D97-AF65-F5344CB8AC3E}">
        <p14:creationId xmlns:p14="http://schemas.microsoft.com/office/powerpoint/2010/main" val="2797861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56134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II/- Loops</a:t>
            </a:r>
            <a:endParaRPr spc="-10" dirty="0"/>
          </a:p>
        </p:txBody>
      </p:sp>
      <p:sp>
        <p:nvSpPr>
          <p:cNvPr id="4" name="object 4"/>
          <p:cNvSpPr txBox="1"/>
          <p:nvPr/>
        </p:nvSpPr>
        <p:spPr>
          <a:xfrm>
            <a:off x="1270000" y="1574800"/>
            <a:ext cx="8001000" cy="6178614"/>
          </a:xfrm>
          <a:prstGeom prst="rect">
            <a:avLst/>
          </a:prstGeom>
        </p:spPr>
        <p:txBody>
          <a:bodyPr vert="horz" wrap="square" lIns="0" tIns="12700" rIns="0" bIns="0" rtlCol="0">
            <a:spAutoFit/>
          </a:bodyPr>
          <a:lstStyle/>
          <a:p>
            <a:pPr marL="0" marR="0" indent="0" algn="just">
              <a:lnSpc>
                <a:spcPct val="100000"/>
              </a:lnSpc>
              <a:spcBef>
                <a:spcPts val="0"/>
              </a:spcBef>
              <a:spcAft>
                <a:spcPts val="400"/>
              </a:spcAft>
              <a:defRPr/>
            </a:pPr>
            <a:r>
              <a:rPr lang="en-US" sz="3200" strike="noStrike" dirty="0">
                <a:solidFill>
                  <a:srgbClr val="66696A"/>
                </a:solidFill>
                <a:latin typeface="Futura Std"/>
              </a:rPr>
              <a:t>The For loop executes the instructions inside the loop a defined number of times. For this, an "increment" is used which increases by 1 at each passage in the loop.</a:t>
            </a:r>
          </a:p>
          <a:p>
            <a:pPr marL="0" marR="0" indent="0" algn="l">
              <a:lnSpc>
                <a:spcPct val="100000"/>
              </a:lnSpc>
              <a:spcBef>
                <a:spcPts val="0"/>
              </a:spcBef>
              <a:spcAft>
                <a:spcPts val="400"/>
              </a:spcAft>
              <a:defRPr/>
            </a:pPr>
            <a:endParaRPr lang="en-US" sz="3200" dirty="0">
              <a:latin typeface="Futura Std"/>
            </a:endParaRPr>
          </a:p>
          <a:p>
            <a:pPr marL="0" marR="0" indent="0" algn="l">
              <a:lnSpc>
                <a:spcPct val="100000"/>
              </a:lnSpc>
              <a:spcBef>
                <a:spcPts val="0"/>
              </a:spcBef>
              <a:spcAft>
                <a:spcPts val="400"/>
              </a:spcAft>
              <a:defRPr/>
            </a:pPr>
            <a:r>
              <a:rPr lang="en-US" sz="3200" strike="noStrike" dirty="0">
                <a:solidFill>
                  <a:schemeClr val="accent6"/>
                </a:solidFill>
                <a:latin typeface="Futura Std"/>
              </a:rPr>
              <a:t>What does this program do ? </a:t>
            </a:r>
          </a:p>
          <a:p>
            <a:pPr marL="0" marR="0" indent="0" algn="l">
              <a:lnSpc>
                <a:spcPct val="100000"/>
              </a:lnSpc>
              <a:spcBef>
                <a:spcPts val="0"/>
              </a:spcBef>
              <a:spcAft>
                <a:spcPts val="400"/>
              </a:spcAft>
              <a:defRPr/>
            </a:pPr>
            <a:r>
              <a:rPr lang="en-US" sz="3200" strike="noStrike" dirty="0">
                <a:solidFill>
                  <a:schemeClr val="accent6"/>
                </a:solidFill>
                <a:latin typeface="Futura Std"/>
              </a:rPr>
              <a:t>How many turns will the loop make ?</a:t>
            </a:r>
          </a:p>
          <a:p>
            <a:pPr marL="0" marR="0" indent="0" algn="l">
              <a:lnSpc>
                <a:spcPct val="100000"/>
              </a:lnSpc>
              <a:spcBef>
                <a:spcPts val="0"/>
              </a:spcBef>
              <a:spcAft>
                <a:spcPts val="400"/>
              </a:spcAft>
              <a:defRPr/>
            </a:pPr>
            <a:r>
              <a:rPr lang="en-US" sz="3200" dirty="0">
                <a:solidFill>
                  <a:schemeClr val="accent6"/>
                </a:solidFill>
                <a:latin typeface="Futura Std"/>
              </a:rPr>
              <a:t>What is different from the previous program (while loop) ?</a:t>
            </a:r>
          </a:p>
          <a:p>
            <a:pPr marL="0" marR="0" indent="0" algn="l">
              <a:lnSpc>
                <a:spcPct val="100000"/>
              </a:lnSpc>
              <a:spcBef>
                <a:spcPts val="0"/>
              </a:spcBef>
              <a:spcAft>
                <a:spcPts val="400"/>
              </a:spcAft>
              <a:defRPr/>
            </a:pP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3)For loop</a:t>
            </a:r>
            <a:endParaRPr sz="3500" dirty="0">
              <a:solidFill>
                <a:schemeClr val="accent6"/>
              </a:solidFill>
              <a:latin typeface="Futura Std"/>
              <a:cs typeface="Futura Std"/>
            </a:endParaRPr>
          </a:p>
        </p:txBody>
      </p:sp>
      <p:pic>
        <p:nvPicPr>
          <p:cNvPr id="6" name="Image 7">
            <a:extLst>
              <a:ext uri="{FF2B5EF4-FFF2-40B4-BE49-F238E27FC236}">
                <a16:creationId xmlns:a16="http://schemas.microsoft.com/office/drawing/2014/main" id="{F1EBD479-C456-09A4-F555-7E3A237C5F03}"/>
              </a:ext>
            </a:extLst>
          </p:cNvPr>
          <p:cNvPicPr>
            <a:picLocks noChangeAspect="1"/>
          </p:cNvPicPr>
          <p:nvPr/>
        </p:nvPicPr>
        <p:blipFill>
          <a:blip r:embed="rId2"/>
          <a:stretch>
            <a:fillRect/>
          </a:stretch>
        </p:blipFill>
        <p:spPr bwMode="auto">
          <a:xfrm>
            <a:off x="9652000" y="1745929"/>
            <a:ext cx="6190977" cy="6727655"/>
          </a:xfrm>
          <a:prstGeom prst="rect">
            <a:avLst/>
          </a:prstGeom>
        </p:spPr>
      </p:pic>
    </p:spTree>
    <p:extLst>
      <p:ext uri="{BB962C8B-B14F-4D97-AF65-F5344CB8AC3E}">
        <p14:creationId xmlns:p14="http://schemas.microsoft.com/office/powerpoint/2010/main" val="2437856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56134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II/- Loops</a:t>
            </a:r>
            <a:endParaRPr spc="-10" dirty="0"/>
          </a:p>
        </p:txBody>
      </p:sp>
      <p:sp>
        <p:nvSpPr>
          <p:cNvPr id="4" name="object 4"/>
          <p:cNvSpPr txBox="1"/>
          <p:nvPr/>
        </p:nvSpPr>
        <p:spPr>
          <a:xfrm>
            <a:off x="1270000" y="1574800"/>
            <a:ext cx="8001000" cy="4106252"/>
          </a:xfrm>
          <a:prstGeom prst="rect">
            <a:avLst/>
          </a:prstGeom>
        </p:spPr>
        <p:txBody>
          <a:bodyPr vert="horz" wrap="square" lIns="0" tIns="12700" rIns="0" bIns="0" rtlCol="0">
            <a:spAutoFit/>
          </a:bodyPr>
          <a:lstStyle/>
          <a:p>
            <a:pPr marL="0" marR="0" indent="0" algn="l">
              <a:lnSpc>
                <a:spcPct val="100000"/>
              </a:lnSpc>
              <a:spcBef>
                <a:spcPts val="0"/>
              </a:spcBef>
              <a:spcAft>
                <a:spcPts val="400"/>
              </a:spcAft>
              <a:defRPr/>
            </a:pPr>
            <a:br>
              <a:rPr lang="fr-FR" sz="3200" strike="noStrike" dirty="0">
                <a:solidFill>
                  <a:srgbClr val="66696A"/>
                </a:solidFill>
                <a:latin typeface="Futura Std"/>
              </a:rPr>
            </a:br>
            <a:r>
              <a:rPr lang="en-US" sz="3200" strike="noStrike" dirty="0">
                <a:solidFill>
                  <a:srgbClr val="66696A"/>
                </a:solidFill>
                <a:latin typeface="Futura Std"/>
              </a:rPr>
              <a:t>A conditional structure allows to perform an action if one or more conditions are met.</a:t>
            </a:r>
          </a:p>
          <a:p>
            <a:pPr marL="0" marR="0" indent="0" algn="l">
              <a:lnSpc>
                <a:spcPct val="100000"/>
              </a:lnSpc>
              <a:spcBef>
                <a:spcPts val="0"/>
              </a:spcBef>
              <a:spcAft>
                <a:spcPts val="400"/>
              </a:spcAft>
              <a:defRPr/>
            </a:pPr>
            <a:endParaRPr lang="en-US" sz="3200" dirty="0">
              <a:latin typeface="Futura Std"/>
            </a:endParaRPr>
          </a:p>
          <a:p>
            <a:pPr marL="0" marR="0" indent="0" algn="l">
              <a:lnSpc>
                <a:spcPct val="100000"/>
              </a:lnSpc>
              <a:spcBef>
                <a:spcPts val="0"/>
              </a:spcBef>
              <a:spcAft>
                <a:spcPts val="400"/>
              </a:spcAft>
              <a:defRPr/>
            </a:pPr>
            <a:r>
              <a:rPr lang="en-US" sz="3200" strike="noStrike" dirty="0">
                <a:solidFill>
                  <a:schemeClr val="accent6"/>
                </a:solidFill>
                <a:latin typeface="Futura Std"/>
              </a:rPr>
              <a:t>What does this program do ? </a:t>
            </a:r>
          </a:p>
          <a:p>
            <a:pPr marL="0" marR="0" indent="0" algn="l">
              <a:lnSpc>
                <a:spcPct val="100000"/>
              </a:lnSpc>
              <a:spcBef>
                <a:spcPts val="0"/>
              </a:spcBef>
              <a:spcAft>
                <a:spcPts val="400"/>
              </a:spcAft>
              <a:defRPr/>
            </a:pP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3)If-Else Structure</a:t>
            </a:r>
            <a:endParaRPr sz="3500" dirty="0">
              <a:solidFill>
                <a:schemeClr val="accent6"/>
              </a:solidFill>
              <a:latin typeface="Futura Std"/>
              <a:cs typeface="Futura Std"/>
            </a:endParaRPr>
          </a:p>
        </p:txBody>
      </p:sp>
      <p:pic>
        <p:nvPicPr>
          <p:cNvPr id="7" name="Image 9">
            <a:extLst>
              <a:ext uri="{FF2B5EF4-FFF2-40B4-BE49-F238E27FC236}">
                <a16:creationId xmlns:a16="http://schemas.microsoft.com/office/drawing/2014/main" id="{E3CAA87E-E5BE-A7CC-4C80-5CE50DE55A93}"/>
              </a:ext>
            </a:extLst>
          </p:cNvPr>
          <p:cNvPicPr>
            <a:picLocks noChangeAspect="1"/>
          </p:cNvPicPr>
          <p:nvPr/>
        </p:nvPicPr>
        <p:blipFill>
          <a:blip r:embed="rId2"/>
          <a:stretch>
            <a:fillRect/>
          </a:stretch>
        </p:blipFill>
        <p:spPr bwMode="auto">
          <a:xfrm>
            <a:off x="9499600" y="2270702"/>
            <a:ext cx="5763865" cy="5489396"/>
          </a:xfrm>
          <a:prstGeom prst="rect">
            <a:avLst/>
          </a:prstGeom>
        </p:spPr>
      </p:pic>
    </p:spTree>
    <p:extLst>
      <p:ext uri="{BB962C8B-B14F-4D97-AF65-F5344CB8AC3E}">
        <p14:creationId xmlns:p14="http://schemas.microsoft.com/office/powerpoint/2010/main" val="3969675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56134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III/- Sensors</a:t>
            </a:r>
            <a:endParaRPr spc="-10" dirty="0"/>
          </a:p>
        </p:txBody>
      </p:sp>
      <p:sp>
        <p:nvSpPr>
          <p:cNvPr id="4" name="object 4"/>
          <p:cNvSpPr txBox="1"/>
          <p:nvPr/>
        </p:nvSpPr>
        <p:spPr>
          <a:xfrm>
            <a:off x="1270000" y="1574800"/>
            <a:ext cx="8001000" cy="6568465"/>
          </a:xfrm>
          <a:prstGeom prst="rect">
            <a:avLst/>
          </a:prstGeom>
        </p:spPr>
        <p:txBody>
          <a:bodyPr vert="horz" wrap="square" lIns="0" tIns="12700" rIns="0" bIns="0" rtlCol="0">
            <a:spAutoFit/>
          </a:bodyPr>
          <a:lstStyle/>
          <a:p>
            <a:pPr marL="0" marR="0" indent="0" algn="just">
              <a:lnSpc>
                <a:spcPct val="100000"/>
              </a:lnSpc>
              <a:spcBef>
                <a:spcPts val="0"/>
              </a:spcBef>
              <a:spcAft>
                <a:spcPts val="400"/>
              </a:spcAft>
              <a:defRPr/>
            </a:pPr>
            <a:r>
              <a:rPr lang="en-US" sz="3200" strike="noStrike" dirty="0">
                <a:solidFill>
                  <a:srgbClr val="66696A"/>
                </a:solidFill>
                <a:latin typeface="Futura Std"/>
              </a:rPr>
              <a:t>An</a:t>
            </a:r>
            <a:r>
              <a:rPr lang="en-US" sz="3200" strike="noStrike" dirty="0">
                <a:latin typeface="Futura Std"/>
              </a:rPr>
              <a:t> </a:t>
            </a:r>
            <a:r>
              <a:rPr lang="en-US" sz="3200" strike="noStrike" dirty="0">
                <a:solidFill>
                  <a:schemeClr val="tx2"/>
                </a:solidFill>
                <a:latin typeface="Futura Std"/>
              </a:rPr>
              <a:t>ultrasonic sensor </a:t>
            </a:r>
            <a:r>
              <a:rPr lang="en-US" sz="3200" strike="noStrike" dirty="0">
                <a:solidFill>
                  <a:srgbClr val="66696A"/>
                </a:solidFill>
                <a:latin typeface="Futura Std"/>
              </a:rPr>
              <a:t>can detect an obstacle, and even measure the distance to it.</a:t>
            </a:r>
          </a:p>
          <a:p>
            <a:pPr marL="0" marR="0" indent="0" algn="just">
              <a:lnSpc>
                <a:spcPct val="100000"/>
              </a:lnSpc>
              <a:spcBef>
                <a:spcPts val="0"/>
              </a:spcBef>
              <a:spcAft>
                <a:spcPts val="400"/>
              </a:spcAft>
              <a:defRPr/>
            </a:pPr>
            <a:r>
              <a:rPr lang="en-US" sz="3200" strike="noStrike" dirty="0">
                <a:solidFill>
                  <a:srgbClr val="66696A"/>
                </a:solidFill>
                <a:latin typeface="Futura Std"/>
              </a:rPr>
              <a:t>The transmitter emits short, high frequency sound pulses at regular intervals. These pulses travel through the air at the speed of sound. When they hit an object, they are reflected and return as an echo to the receiver.</a:t>
            </a:r>
          </a:p>
          <a:p>
            <a:pPr marL="0" marR="0" indent="0" algn="just">
              <a:lnSpc>
                <a:spcPct val="100000"/>
              </a:lnSpc>
              <a:spcBef>
                <a:spcPts val="0"/>
              </a:spcBef>
              <a:spcAft>
                <a:spcPts val="400"/>
              </a:spcAft>
              <a:defRPr/>
            </a:pPr>
            <a:endParaRPr lang="en-US" sz="3200" dirty="0">
              <a:solidFill>
                <a:srgbClr val="66696A"/>
              </a:solidFill>
              <a:latin typeface="Futura Std"/>
            </a:endParaRPr>
          </a:p>
          <a:p>
            <a:pPr marL="0" marR="0" indent="0" algn="l">
              <a:lnSpc>
                <a:spcPct val="100000"/>
              </a:lnSpc>
              <a:spcBef>
                <a:spcPts val="0"/>
              </a:spcBef>
              <a:spcAft>
                <a:spcPts val="400"/>
              </a:spcAft>
              <a:defRPr/>
            </a:pPr>
            <a:br>
              <a:rPr lang="fr-FR" sz="3200" strike="noStrike" dirty="0">
                <a:solidFill>
                  <a:srgbClr val="66696A"/>
                </a:solidFill>
                <a:latin typeface="Futura Std"/>
              </a:rPr>
            </a:b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1) Ultrasonic sensor</a:t>
            </a:r>
            <a:endParaRPr sz="3500" dirty="0">
              <a:solidFill>
                <a:schemeClr val="accent6"/>
              </a:solidFill>
              <a:latin typeface="Futura Std"/>
              <a:cs typeface="Futura Std"/>
            </a:endParaRPr>
          </a:p>
        </p:txBody>
      </p:sp>
      <p:sp>
        <p:nvSpPr>
          <p:cNvPr id="8" name="TextBox 7">
            <a:extLst>
              <a:ext uri="{FF2B5EF4-FFF2-40B4-BE49-F238E27FC236}">
                <a16:creationId xmlns:a16="http://schemas.microsoft.com/office/drawing/2014/main" id="{654D893B-F151-F71E-3648-9BE2ACA3E62A}"/>
              </a:ext>
            </a:extLst>
          </p:cNvPr>
          <p:cNvSpPr txBox="1"/>
          <p:nvPr/>
        </p:nvSpPr>
        <p:spPr>
          <a:xfrm>
            <a:off x="9271000" y="6604000"/>
            <a:ext cx="6768765" cy="1077218"/>
          </a:xfrm>
          <a:prstGeom prst="rect">
            <a:avLst/>
          </a:prstGeom>
          <a:noFill/>
        </p:spPr>
        <p:txBody>
          <a:bodyPr wrap="square">
            <a:spAutoFit/>
          </a:bodyPr>
          <a:lstStyle/>
          <a:p>
            <a:pPr marL="0" marR="0" indent="0" algn="just">
              <a:lnSpc>
                <a:spcPct val="100000"/>
              </a:lnSpc>
              <a:spcBef>
                <a:spcPts val="0"/>
              </a:spcBef>
              <a:spcAft>
                <a:spcPts val="400"/>
              </a:spcAft>
              <a:defRPr/>
            </a:pPr>
            <a:r>
              <a:rPr lang="en-US" sz="3200" strike="noStrike" dirty="0">
                <a:solidFill>
                  <a:schemeClr val="accent6"/>
                </a:solidFill>
                <a:latin typeface="Futura Std"/>
              </a:rPr>
              <a:t>Try to measure the distance and display it on th</a:t>
            </a:r>
            <a:r>
              <a:rPr lang="en-US" sz="3200" dirty="0">
                <a:solidFill>
                  <a:schemeClr val="accent6"/>
                </a:solidFill>
                <a:latin typeface="Futura Std"/>
              </a:rPr>
              <a:t>e Led Matrix</a:t>
            </a:r>
          </a:p>
        </p:txBody>
      </p:sp>
      <p:pic>
        <p:nvPicPr>
          <p:cNvPr id="10" name="Picture 2" descr="ultrasonic sensor working principle">
            <a:extLst>
              <a:ext uri="{FF2B5EF4-FFF2-40B4-BE49-F238E27FC236}">
                <a16:creationId xmlns:a16="http://schemas.microsoft.com/office/drawing/2014/main" id="{3B203D78-EFB2-79A9-3EE8-AEB366E6FB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6144" y="2256845"/>
            <a:ext cx="6558477" cy="3689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8615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56134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III/- Sensors</a:t>
            </a:r>
            <a:endParaRPr spc="-10" dirty="0"/>
          </a:p>
        </p:txBody>
      </p:sp>
      <p:sp>
        <p:nvSpPr>
          <p:cNvPr id="4" name="object 4"/>
          <p:cNvSpPr txBox="1"/>
          <p:nvPr/>
        </p:nvSpPr>
        <p:spPr>
          <a:xfrm>
            <a:off x="1270000" y="1574800"/>
            <a:ext cx="8001000" cy="6671057"/>
          </a:xfrm>
          <a:prstGeom prst="rect">
            <a:avLst/>
          </a:prstGeom>
        </p:spPr>
        <p:txBody>
          <a:bodyPr vert="horz" wrap="square" lIns="0" tIns="12700" rIns="0" bIns="0" rtlCol="0">
            <a:spAutoFit/>
          </a:bodyPr>
          <a:lstStyle/>
          <a:p>
            <a:pPr marL="0" marR="0" indent="0" algn="just">
              <a:lnSpc>
                <a:spcPct val="100000"/>
              </a:lnSpc>
              <a:spcBef>
                <a:spcPts val="0"/>
              </a:spcBef>
              <a:spcAft>
                <a:spcPts val="400"/>
              </a:spcAft>
              <a:defRPr/>
            </a:pPr>
            <a:r>
              <a:rPr lang="en-US" sz="3200" strike="noStrike" dirty="0">
                <a:solidFill>
                  <a:srgbClr val="66696A"/>
                </a:solidFill>
                <a:latin typeface="Futura Std"/>
              </a:rPr>
              <a:t>Line sensors detect the presence of a black line by emitting infrared (IR) light and detecting the light levels that return to the sensor. They do this using two components : an emitter and a light sensor (receiver). </a:t>
            </a:r>
          </a:p>
          <a:p>
            <a:pPr marL="0" marR="0" indent="0" algn="just">
              <a:lnSpc>
                <a:spcPct val="100000"/>
              </a:lnSpc>
              <a:spcBef>
                <a:spcPts val="0"/>
              </a:spcBef>
              <a:spcAft>
                <a:spcPts val="400"/>
              </a:spcAft>
              <a:defRPr/>
            </a:pPr>
            <a:endParaRPr lang="en-US" sz="3200" dirty="0">
              <a:solidFill>
                <a:srgbClr val="66696A"/>
              </a:solidFill>
              <a:latin typeface="Futura Std"/>
            </a:endParaRPr>
          </a:p>
          <a:p>
            <a:pPr marL="0" marR="0" indent="0" algn="just">
              <a:lnSpc>
                <a:spcPct val="100000"/>
              </a:lnSpc>
              <a:spcBef>
                <a:spcPts val="0"/>
              </a:spcBef>
              <a:spcAft>
                <a:spcPts val="400"/>
              </a:spcAft>
              <a:defRPr/>
            </a:pPr>
            <a:endParaRPr lang="en-US" sz="3200" dirty="0">
              <a:solidFill>
                <a:srgbClr val="66696A"/>
              </a:solidFill>
              <a:latin typeface="Futura Std"/>
            </a:endParaRPr>
          </a:p>
          <a:p>
            <a:pPr marL="0" marR="0" indent="0" algn="just">
              <a:lnSpc>
                <a:spcPct val="100000"/>
              </a:lnSpc>
              <a:spcBef>
                <a:spcPts val="0"/>
              </a:spcBef>
              <a:spcAft>
                <a:spcPts val="400"/>
              </a:spcAft>
              <a:defRPr/>
            </a:pPr>
            <a:endParaRPr lang="en-US" sz="3200" dirty="0">
              <a:solidFill>
                <a:srgbClr val="66696A"/>
              </a:solidFill>
              <a:latin typeface="Futura Std"/>
            </a:endParaRPr>
          </a:p>
          <a:p>
            <a:pPr marL="0" marR="0" indent="0" algn="just">
              <a:lnSpc>
                <a:spcPct val="100000"/>
              </a:lnSpc>
              <a:spcBef>
                <a:spcPts val="0"/>
              </a:spcBef>
              <a:spcAft>
                <a:spcPts val="400"/>
              </a:spcAft>
              <a:defRPr/>
            </a:pPr>
            <a:r>
              <a:rPr lang="en-US" sz="3200" strike="noStrike" dirty="0">
                <a:solidFill>
                  <a:srgbClr val="66696A"/>
                </a:solidFill>
                <a:latin typeface="Futura Std"/>
              </a:rPr>
              <a:t>Programming: </a:t>
            </a:r>
          </a:p>
          <a:p>
            <a:pPr marL="0" marR="0" indent="0" algn="l">
              <a:lnSpc>
                <a:spcPct val="100000"/>
              </a:lnSpc>
              <a:spcBef>
                <a:spcPts val="0"/>
              </a:spcBef>
              <a:spcAft>
                <a:spcPts val="400"/>
              </a:spcAft>
              <a:defRPr/>
            </a:pPr>
            <a:br>
              <a:rPr lang="fr-FR" sz="3200" strike="noStrike" dirty="0">
                <a:solidFill>
                  <a:srgbClr val="66696A"/>
                </a:solidFill>
                <a:latin typeface="Futura Std"/>
              </a:rPr>
            </a:b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1) Line sensor</a:t>
            </a:r>
            <a:endParaRPr sz="3500" dirty="0">
              <a:solidFill>
                <a:schemeClr val="accent6"/>
              </a:solidFill>
              <a:latin typeface="Futura Std"/>
              <a:cs typeface="Futura Std"/>
            </a:endParaRPr>
          </a:p>
        </p:txBody>
      </p:sp>
      <p:pic>
        <p:nvPicPr>
          <p:cNvPr id="6" name="Image 5">
            <a:extLst>
              <a:ext uri="{FF2B5EF4-FFF2-40B4-BE49-F238E27FC236}">
                <a16:creationId xmlns:a16="http://schemas.microsoft.com/office/drawing/2014/main" id="{79FD0F9A-89DA-4AC6-597D-3EDDD4542B6F}"/>
              </a:ext>
            </a:extLst>
          </p:cNvPr>
          <p:cNvPicPr>
            <a:picLocks noChangeAspect="1"/>
          </p:cNvPicPr>
          <p:nvPr/>
        </p:nvPicPr>
        <p:blipFill>
          <a:blip r:embed="rId2"/>
          <a:stretch>
            <a:fillRect/>
          </a:stretch>
        </p:blipFill>
        <p:spPr bwMode="auto">
          <a:xfrm>
            <a:off x="4221031" y="6011743"/>
            <a:ext cx="5231213" cy="773432"/>
          </a:xfrm>
          <a:prstGeom prst="rect">
            <a:avLst/>
          </a:prstGeom>
        </p:spPr>
      </p:pic>
      <p:pic>
        <p:nvPicPr>
          <p:cNvPr id="7" name="Image 7">
            <a:extLst>
              <a:ext uri="{FF2B5EF4-FFF2-40B4-BE49-F238E27FC236}">
                <a16:creationId xmlns:a16="http://schemas.microsoft.com/office/drawing/2014/main" id="{08EF9389-DD36-00F9-2797-73C7F7A1F941}"/>
              </a:ext>
            </a:extLst>
          </p:cNvPr>
          <p:cNvPicPr>
            <a:picLocks noChangeAspect="1"/>
          </p:cNvPicPr>
          <p:nvPr/>
        </p:nvPicPr>
        <p:blipFill>
          <a:blip r:embed="rId3"/>
          <a:stretch>
            <a:fillRect/>
          </a:stretch>
        </p:blipFill>
        <p:spPr bwMode="auto">
          <a:xfrm>
            <a:off x="4299963" y="6906291"/>
            <a:ext cx="5073348" cy="1492848"/>
          </a:xfrm>
          <a:prstGeom prst="rect">
            <a:avLst/>
          </a:prstGeom>
        </p:spPr>
      </p:pic>
      <p:pic>
        <p:nvPicPr>
          <p:cNvPr id="11" name="Picture 2" descr="Robot Tank Car Kit Lesson 5:Tracking Robot Tank Car « osoyoo.com">
            <a:extLst>
              <a:ext uri="{FF2B5EF4-FFF2-40B4-BE49-F238E27FC236}">
                <a16:creationId xmlns:a16="http://schemas.microsoft.com/office/drawing/2014/main" id="{B2C0ADA9-D2DE-90E3-62BB-32E1197EE6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56800" y="2108200"/>
            <a:ext cx="5464952" cy="3251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564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5384800" y="203200"/>
            <a:ext cx="51054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IV/- The mission</a:t>
            </a:r>
            <a:endParaRPr spc="-10" dirty="0"/>
          </a:p>
        </p:txBody>
      </p:sp>
      <p:sp>
        <p:nvSpPr>
          <p:cNvPr id="4" name="object 4"/>
          <p:cNvSpPr txBox="1"/>
          <p:nvPr/>
        </p:nvSpPr>
        <p:spPr>
          <a:xfrm>
            <a:off x="1270000" y="1574800"/>
            <a:ext cx="14249400" cy="5245026"/>
          </a:xfrm>
          <a:prstGeom prst="rect">
            <a:avLst/>
          </a:prstGeom>
        </p:spPr>
        <p:txBody>
          <a:bodyPr vert="horz" wrap="square" lIns="0" tIns="12700" rIns="0" bIns="0" rtlCol="0">
            <a:spAutoFit/>
          </a:bodyPr>
          <a:lstStyle/>
          <a:p>
            <a:pPr marL="0" marR="0" indent="0" algn="l">
              <a:lnSpc>
                <a:spcPct val="100000"/>
              </a:lnSpc>
              <a:spcBef>
                <a:spcPts val="0"/>
              </a:spcBef>
              <a:spcAft>
                <a:spcPts val="600"/>
              </a:spcAft>
              <a:defRPr/>
            </a:pPr>
            <a:r>
              <a:rPr lang="en-US" sz="3200" strike="noStrike" dirty="0">
                <a:solidFill>
                  <a:srgbClr val="66696A"/>
                </a:solidFill>
                <a:latin typeface="Futura Std"/>
              </a:rPr>
              <a:t>RENA is now ready to leave the shuttle. Nevertheless, he needs a way to know when he will be out. </a:t>
            </a:r>
          </a:p>
          <a:p>
            <a:pPr marR="0" algn="l">
              <a:lnSpc>
                <a:spcPct val="100000"/>
              </a:lnSpc>
              <a:spcBef>
                <a:spcPts val="0"/>
              </a:spcBef>
              <a:spcAft>
                <a:spcPts val="400"/>
              </a:spcAft>
              <a:defRPr/>
            </a:pPr>
            <a:r>
              <a:rPr lang="en-US" sz="3200" strike="noStrike" dirty="0">
                <a:solidFill>
                  <a:schemeClr val="tx2"/>
                </a:solidFill>
                <a:latin typeface="Futura Std"/>
              </a:rPr>
              <a:t>a)  Write a program that displays on his screen a sun when he will be facing the daylight.</a:t>
            </a:r>
          </a:p>
          <a:p>
            <a:pPr marR="0" algn="l">
              <a:lnSpc>
                <a:spcPct val="100000"/>
              </a:lnSpc>
              <a:spcBef>
                <a:spcPts val="0"/>
              </a:spcBef>
              <a:spcAft>
                <a:spcPts val="400"/>
              </a:spcAft>
              <a:defRPr/>
            </a:pPr>
            <a:r>
              <a:rPr lang="en-US" sz="3200" dirty="0">
                <a:solidFill>
                  <a:srgbClr val="66696A"/>
                </a:solidFill>
                <a:latin typeface="Futura Std"/>
              </a:rPr>
              <a:t>Note : use a conditional structure.</a:t>
            </a:r>
            <a:endParaRPr lang="fr-FR" sz="3200" strike="noStrike" dirty="0">
              <a:solidFill>
                <a:srgbClr val="66696A"/>
              </a:solidFill>
              <a:latin typeface="Futura Std"/>
            </a:endParaRPr>
          </a:p>
          <a:p>
            <a:pPr marL="0" marR="0" indent="0" algn="l">
              <a:lnSpc>
                <a:spcPct val="100000"/>
              </a:lnSpc>
              <a:spcBef>
                <a:spcPts val="0"/>
              </a:spcBef>
              <a:spcAft>
                <a:spcPts val="400"/>
              </a:spcAft>
              <a:defRPr/>
            </a:pPr>
            <a:endParaRPr lang="fr-FR" sz="3200" dirty="0">
              <a:latin typeface="Futura Std"/>
            </a:endParaRPr>
          </a:p>
          <a:p>
            <a:pPr marL="0" marR="0" indent="0" algn="l">
              <a:lnSpc>
                <a:spcPct val="100000"/>
              </a:lnSpc>
              <a:spcBef>
                <a:spcPts val="0"/>
              </a:spcBef>
              <a:spcAft>
                <a:spcPts val="600"/>
              </a:spcAft>
              <a:defRPr/>
            </a:pPr>
            <a:r>
              <a:rPr lang="en-US" sz="3200" strike="noStrike" dirty="0">
                <a:solidFill>
                  <a:srgbClr val="66696A"/>
                </a:solidFill>
                <a:latin typeface="Futura Std"/>
              </a:rPr>
              <a:t>Moreover, RENA will have to avoid possible obstacles.</a:t>
            </a:r>
            <a:endParaRPr lang="fr-FR" sz="3200" dirty="0">
              <a:solidFill>
                <a:srgbClr val="66696A"/>
              </a:solidFill>
              <a:latin typeface="Futura Std"/>
            </a:endParaRPr>
          </a:p>
          <a:p>
            <a:pPr marL="0" marR="0" indent="0" algn="l">
              <a:lnSpc>
                <a:spcPct val="100000"/>
              </a:lnSpc>
              <a:spcBef>
                <a:spcPts val="0"/>
              </a:spcBef>
              <a:spcAft>
                <a:spcPts val="400"/>
              </a:spcAft>
              <a:defRPr/>
            </a:pPr>
            <a:r>
              <a:rPr lang="fr-FR" sz="3200" dirty="0">
                <a:solidFill>
                  <a:schemeClr val="tx2"/>
                </a:solidFill>
                <a:latin typeface="Futura Std"/>
              </a:rPr>
              <a:t>b</a:t>
            </a:r>
            <a:r>
              <a:rPr lang="fr-FR" sz="3200" strike="noStrike" dirty="0">
                <a:solidFill>
                  <a:schemeClr val="tx2"/>
                </a:solidFill>
                <a:latin typeface="Futura Std"/>
              </a:rPr>
              <a:t>)  </a:t>
            </a:r>
            <a:r>
              <a:rPr lang="en-US" sz="3200" strike="noStrike" dirty="0">
                <a:solidFill>
                  <a:schemeClr val="tx2"/>
                </a:solidFill>
                <a:latin typeface="Futura Std"/>
              </a:rPr>
              <a:t>Write a program that detects obstacles and avoids them. </a:t>
            </a:r>
            <a:br>
              <a:rPr lang="fr-FR" sz="3200" strike="noStrike" dirty="0">
                <a:latin typeface="Futura Std"/>
              </a:rPr>
            </a:br>
            <a:r>
              <a:rPr lang="en-US" sz="3200" strike="noStrike" dirty="0">
                <a:solidFill>
                  <a:srgbClr val="66696A"/>
                </a:solidFill>
                <a:latin typeface="Futura Std"/>
              </a:rPr>
              <a:t>Note : once the obstacle is detected, the robot can move backwards, turn and then move forward again.</a:t>
            </a: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1)Explanations</a:t>
            </a:r>
            <a:endParaRPr sz="3500" dirty="0">
              <a:solidFill>
                <a:schemeClr val="accent6"/>
              </a:solidFill>
              <a:latin typeface="Futura Std"/>
              <a:cs typeface="Futura Std"/>
            </a:endParaRPr>
          </a:p>
        </p:txBody>
      </p:sp>
    </p:spTree>
    <p:extLst>
      <p:ext uri="{BB962C8B-B14F-4D97-AF65-F5344CB8AC3E}">
        <p14:creationId xmlns:p14="http://schemas.microsoft.com/office/powerpoint/2010/main" val="871476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5384800" y="203200"/>
            <a:ext cx="51054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IV/- The mission</a:t>
            </a:r>
            <a:endParaRPr spc="-10" dirty="0"/>
          </a:p>
        </p:txBody>
      </p:sp>
      <p:sp>
        <p:nvSpPr>
          <p:cNvPr id="4" name="object 4"/>
          <p:cNvSpPr txBox="1"/>
          <p:nvPr/>
        </p:nvSpPr>
        <p:spPr>
          <a:xfrm>
            <a:off x="1270000" y="1574800"/>
            <a:ext cx="14249400" cy="4247317"/>
          </a:xfrm>
          <a:prstGeom prst="rect">
            <a:avLst/>
          </a:prstGeom>
        </p:spPr>
        <p:txBody>
          <a:bodyPr vert="horz" wrap="square" lIns="0" tIns="12700" rIns="0" bIns="0" rtlCol="0">
            <a:spAutoFit/>
          </a:bodyPr>
          <a:lstStyle/>
          <a:p>
            <a:pPr marL="0" marR="0" indent="0" algn="just">
              <a:lnSpc>
                <a:spcPct val="100000"/>
              </a:lnSpc>
              <a:spcBef>
                <a:spcPts val="0"/>
              </a:spcBef>
              <a:spcAft>
                <a:spcPts val="1500"/>
              </a:spcAft>
              <a:defRPr/>
            </a:pPr>
            <a:r>
              <a:rPr lang="en-US" sz="3200" strike="noStrike" dirty="0">
                <a:solidFill>
                  <a:srgbClr val="66696A"/>
                </a:solidFill>
                <a:latin typeface="Futura Std"/>
              </a:rPr>
              <a:t>That's it, your RENA leaves the space shuttle !</a:t>
            </a:r>
            <a:r>
              <a:rPr lang="en-US" sz="3200" dirty="0">
                <a:solidFill>
                  <a:srgbClr val="66696A"/>
                </a:solidFill>
                <a:latin typeface="Futura Std"/>
              </a:rPr>
              <a:t> </a:t>
            </a:r>
            <a:r>
              <a:rPr lang="en-US" sz="3200" strike="noStrike" dirty="0">
                <a:solidFill>
                  <a:srgbClr val="66696A"/>
                </a:solidFill>
                <a:latin typeface="Futura Std"/>
              </a:rPr>
              <a:t>While leaving, RENA spots old wheel tracks corresponding to the direction followed by the last exploration mission. Help him to follow these tracks. You have at your disposal a tape allowing to draw a black line on the ground. </a:t>
            </a:r>
            <a:endParaRPr lang="en-US" sz="3200" dirty="0">
              <a:solidFill>
                <a:srgbClr val="66696A"/>
              </a:solidFill>
              <a:latin typeface="Futura Std"/>
            </a:endParaRPr>
          </a:p>
          <a:p>
            <a:pPr marL="0" marR="0" indent="0" algn="l">
              <a:lnSpc>
                <a:spcPct val="100000"/>
              </a:lnSpc>
              <a:spcBef>
                <a:spcPts val="0"/>
              </a:spcBef>
              <a:spcAft>
                <a:spcPts val="400"/>
              </a:spcAft>
              <a:defRPr/>
            </a:pPr>
            <a:r>
              <a:rPr lang="en-US" sz="3200" dirty="0">
                <a:solidFill>
                  <a:schemeClr val="tx2"/>
                </a:solidFill>
                <a:latin typeface="Futura Std"/>
              </a:rPr>
              <a:t>a) Draw a line on the ground</a:t>
            </a:r>
          </a:p>
          <a:p>
            <a:pPr marL="0" marR="0" indent="0" algn="l">
              <a:lnSpc>
                <a:spcPct val="100000"/>
              </a:lnSpc>
              <a:spcBef>
                <a:spcPts val="0"/>
              </a:spcBef>
              <a:spcAft>
                <a:spcPts val="400"/>
              </a:spcAft>
              <a:defRPr/>
            </a:pPr>
            <a:r>
              <a:rPr lang="en-US" sz="3200" strike="noStrike" dirty="0">
                <a:solidFill>
                  <a:schemeClr val="tx2"/>
                </a:solidFill>
                <a:latin typeface="Futura Std"/>
              </a:rPr>
              <a:t>b) Write a program following this line</a:t>
            </a:r>
          </a:p>
          <a:p>
            <a:pPr marL="0" marR="0" indent="0" algn="l">
              <a:lnSpc>
                <a:spcPct val="100000"/>
              </a:lnSpc>
              <a:spcBef>
                <a:spcPts val="0"/>
              </a:spcBef>
              <a:spcAft>
                <a:spcPts val="400"/>
              </a:spcAft>
              <a:defRPr/>
            </a:pPr>
            <a:r>
              <a:rPr lang="en-US" sz="3200" dirty="0">
                <a:solidFill>
                  <a:schemeClr val="tx2"/>
                </a:solidFill>
                <a:latin typeface="Futura Std"/>
              </a:rPr>
              <a:t>c) If you have the time, make sure that line tracking only works if it is daylight.</a:t>
            </a:r>
            <a:endParaRPr lang="en-US" sz="3200" strike="noStrike" dirty="0">
              <a:solidFill>
                <a:schemeClr val="tx2"/>
              </a:solidFill>
              <a:latin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2)Challenge</a:t>
            </a:r>
            <a:endParaRPr sz="3500" dirty="0">
              <a:solidFill>
                <a:schemeClr val="accent6"/>
              </a:solidFill>
              <a:latin typeface="Futura Std"/>
              <a:cs typeface="Futura Std"/>
            </a:endParaRPr>
          </a:p>
        </p:txBody>
      </p:sp>
      <p:pic>
        <p:nvPicPr>
          <p:cNvPr id="6" name="Image 6" descr="Une image contenant texte&#10;&#10;Description générée automatiquement">
            <a:extLst>
              <a:ext uri="{FF2B5EF4-FFF2-40B4-BE49-F238E27FC236}">
                <a16:creationId xmlns:a16="http://schemas.microsoft.com/office/drawing/2014/main" id="{1099C9AB-0539-3E4F-85B5-DD9B42101A26}"/>
              </a:ext>
            </a:extLst>
          </p:cNvPr>
          <p:cNvPicPr/>
          <p:nvPr/>
        </p:nvPicPr>
        <p:blipFill>
          <a:blip r:embed="rId2"/>
          <a:srcRect l="17224" r="20030"/>
          <a:stretch/>
        </p:blipFill>
        <p:spPr bwMode="auto">
          <a:xfrm rot="5400000">
            <a:off x="9889278" y="3958356"/>
            <a:ext cx="2725844" cy="6677484"/>
          </a:xfrm>
          <a:prstGeom prst="rect">
            <a:avLst/>
          </a:prstGeom>
          <a:ln>
            <a:noFill/>
          </a:ln>
        </p:spPr>
      </p:pic>
      <p:pic>
        <p:nvPicPr>
          <p:cNvPr id="7" name="Picture 4" descr="python - Line Follower - How to detect 90 degree turns with 2 color sensors?  - Stack Overflow">
            <a:extLst>
              <a:ext uri="{FF2B5EF4-FFF2-40B4-BE49-F238E27FC236}">
                <a16:creationId xmlns:a16="http://schemas.microsoft.com/office/drawing/2014/main" id="{A76C58C9-CD32-D9AA-1A64-6E0A2FDEDE6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1574" y="5753477"/>
            <a:ext cx="3955825" cy="2993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4672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4775200" y="203200"/>
            <a:ext cx="63246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IV/- Additional time</a:t>
            </a:r>
            <a:endParaRPr spc="-10" dirty="0"/>
          </a:p>
        </p:txBody>
      </p:sp>
      <p:sp>
        <p:nvSpPr>
          <p:cNvPr id="4" name="object 4"/>
          <p:cNvSpPr txBox="1"/>
          <p:nvPr/>
        </p:nvSpPr>
        <p:spPr>
          <a:xfrm>
            <a:off x="1270000" y="1574800"/>
            <a:ext cx="14249400" cy="1490152"/>
          </a:xfrm>
          <a:prstGeom prst="rect">
            <a:avLst/>
          </a:prstGeom>
        </p:spPr>
        <p:txBody>
          <a:bodyPr vert="horz" wrap="square" lIns="0" tIns="12700" rIns="0" bIns="0" rtlCol="0">
            <a:spAutoFit/>
          </a:bodyPr>
          <a:lstStyle/>
          <a:p>
            <a:pPr marL="0" marR="0" indent="0" algn="just">
              <a:lnSpc>
                <a:spcPct val="100000"/>
              </a:lnSpc>
              <a:spcBef>
                <a:spcPts val="0"/>
              </a:spcBef>
              <a:spcAft>
                <a:spcPts val="1500"/>
              </a:spcAft>
              <a:defRPr/>
            </a:pPr>
            <a:r>
              <a:rPr lang="en-US" sz="3200" u="none" strike="noStrike" dirty="0">
                <a:solidFill>
                  <a:srgbClr val="66696A"/>
                </a:solidFill>
                <a:latin typeface="Futura Std"/>
                <a:cs typeface="Arial"/>
              </a:rPr>
              <a:t>Thanks to you, your RENA can follow the tracks of the previous mission !</a:t>
            </a:r>
            <a:br>
              <a:rPr lang="fr-FR" sz="3200" dirty="0">
                <a:solidFill>
                  <a:srgbClr val="66696A"/>
                </a:solidFill>
                <a:latin typeface="Futura Std"/>
                <a:cs typeface="Arial" panose="020B0604020202020204" pitchFamily="34" charset="0"/>
              </a:rPr>
            </a:br>
            <a:r>
              <a:rPr lang="en-US" sz="3200" dirty="0">
                <a:solidFill>
                  <a:srgbClr val="66696A"/>
                </a:solidFill>
                <a:latin typeface="Futura Std"/>
                <a:cs typeface="Arial" panose="020B0604020202020204" pitchFamily="34" charset="0"/>
              </a:rPr>
              <a:t>Continue to expand the code by adding other modules: LEDs, Buzzer, Screen...</a:t>
            </a:r>
            <a:endParaRPr lang="en-US" sz="3200" strike="noStrike" dirty="0">
              <a:solidFill>
                <a:srgbClr val="66696A"/>
              </a:solidFill>
              <a:latin typeface="Futura Std"/>
            </a:endParaRPr>
          </a:p>
        </p:txBody>
      </p:sp>
    </p:spTree>
    <p:extLst>
      <p:ext uri="{BB962C8B-B14F-4D97-AF65-F5344CB8AC3E}">
        <p14:creationId xmlns:p14="http://schemas.microsoft.com/office/powerpoint/2010/main" val="1420156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4775200" y="203200"/>
            <a:ext cx="63246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Answers</a:t>
            </a:r>
            <a:endParaRPr spc="-10" dirty="0"/>
          </a:p>
        </p:txBody>
      </p:sp>
      <p:sp>
        <p:nvSpPr>
          <p:cNvPr id="4" name="object 4"/>
          <p:cNvSpPr txBox="1"/>
          <p:nvPr/>
        </p:nvSpPr>
        <p:spPr>
          <a:xfrm>
            <a:off x="1270000" y="1574800"/>
            <a:ext cx="14249400" cy="7268656"/>
          </a:xfrm>
          <a:prstGeom prst="rect">
            <a:avLst/>
          </a:prstGeom>
        </p:spPr>
        <p:txBody>
          <a:bodyPr vert="horz" wrap="square" lIns="0" tIns="12700" rIns="0" bIns="0" rtlCol="0">
            <a:spAutoFit/>
          </a:bodyPr>
          <a:lstStyle/>
          <a:p>
            <a:pPr marL="0" marR="0" indent="0" algn="just">
              <a:lnSpc>
                <a:spcPct val="100000"/>
              </a:lnSpc>
              <a:spcBef>
                <a:spcPts val="0"/>
              </a:spcBef>
              <a:spcAft>
                <a:spcPts val="1500"/>
              </a:spcAft>
              <a:defRPr/>
            </a:pPr>
            <a:r>
              <a:rPr lang="fr-FR" sz="3200" u="none" strike="noStrike" dirty="0">
                <a:solidFill>
                  <a:schemeClr val="tx2"/>
                </a:solidFill>
                <a:latin typeface="Futura Std"/>
                <a:cs typeface="Arial"/>
              </a:rPr>
              <a:t>Quiz</a:t>
            </a:r>
            <a:r>
              <a:rPr lang="fr-FR" sz="3200" dirty="0">
                <a:solidFill>
                  <a:schemeClr val="tx1"/>
                </a:solidFill>
                <a:latin typeface="Futura Std"/>
                <a:cs typeface="Arial"/>
              </a:rPr>
              <a:t> : </a:t>
            </a:r>
            <a:r>
              <a:rPr lang="fr-FR" sz="3200" u="none" strike="noStrike" dirty="0">
                <a:solidFill>
                  <a:schemeClr val="tx1"/>
                </a:solidFill>
                <a:latin typeface="Futura Std"/>
                <a:cs typeface="Arial"/>
              </a:rPr>
              <a:t>1)b</a:t>
            </a:r>
            <a:r>
              <a:rPr lang="fr-FR" sz="3200" u="none" dirty="0">
                <a:solidFill>
                  <a:schemeClr val="tx1"/>
                </a:solidFill>
                <a:latin typeface="Futura Std"/>
                <a:cs typeface="Arial"/>
              </a:rPr>
              <a:t> </a:t>
            </a:r>
            <a:r>
              <a:rPr lang="fr-FR" sz="3200" dirty="0">
                <a:solidFill>
                  <a:schemeClr val="tx1"/>
                </a:solidFill>
                <a:latin typeface="Futura Std"/>
                <a:cs typeface="Arial"/>
              </a:rPr>
              <a:t>- </a:t>
            </a:r>
            <a:r>
              <a:rPr lang="en-US" sz="3200" dirty="0">
                <a:solidFill>
                  <a:schemeClr val="tx1"/>
                </a:solidFill>
                <a:latin typeface="Futura Std"/>
                <a:cs typeface="Arial"/>
              </a:rPr>
              <a:t>2</a:t>
            </a:r>
            <a:r>
              <a:rPr lang="en-US" sz="3200" u="none" strike="noStrike" dirty="0">
                <a:solidFill>
                  <a:schemeClr val="tx1"/>
                </a:solidFill>
                <a:latin typeface="Futura Std"/>
                <a:cs typeface="Arial"/>
              </a:rPr>
              <a:t>)a - </a:t>
            </a:r>
            <a:r>
              <a:rPr lang="en-US" sz="3200" strike="noStrike" dirty="0">
                <a:solidFill>
                  <a:schemeClr val="tx1"/>
                </a:solidFill>
                <a:latin typeface="Futura Std"/>
                <a:cs typeface="Arial"/>
              </a:rPr>
              <a:t>3</a:t>
            </a:r>
            <a:r>
              <a:rPr lang="en-US" sz="3200" u="none" strike="noStrike" dirty="0">
                <a:solidFill>
                  <a:schemeClr val="tx1"/>
                </a:solidFill>
                <a:latin typeface="Futura Std"/>
                <a:cs typeface="Arial"/>
              </a:rPr>
              <a:t>)</a:t>
            </a:r>
            <a:r>
              <a:rPr lang="en-US" sz="3200" dirty="0">
                <a:solidFill>
                  <a:schemeClr val="tx1"/>
                </a:solidFill>
                <a:latin typeface="Futura Std"/>
                <a:cs typeface="Arial"/>
              </a:rPr>
              <a:t>b - 4)c - 5)a - 6)b</a:t>
            </a:r>
          </a:p>
          <a:p>
            <a:pPr marL="0" marR="0" indent="0" algn="just">
              <a:lnSpc>
                <a:spcPct val="100000"/>
              </a:lnSpc>
              <a:spcBef>
                <a:spcPts val="0"/>
              </a:spcBef>
              <a:spcAft>
                <a:spcPts val="1500"/>
              </a:spcAft>
              <a:defRPr/>
            </a:pPr>
            <a:r>
              <a:rPr lang="fr-FR" sz="3200" u="none" strike="noStrike" dirty="0">
                <a:solidFill>
                  <a:schemeClr val="tx2"/>
                </a:solidFill>
                <a:latin typeface="Futura Std"/>
                <a:cs typeface="Arial"/>
              </a:rPr>
              <a:t>II/- </a:t>
            </a:r>
            <a:r>
              <a:rPr lang="fr-FR" sz="3200" u="none" strike="noStrike" dirty="0" err="1">
                <a:solidFill>
                  <a:schemeClr val="tx2"/>
                </a:solidFill>
                <a:latin typeface="Futura Std"/>
                <a:cs typeface="Arial"/>
              </a:rPr>
              <a:t>Loops</a:t>
            </a:r>
            <a:endParaRPr lang="fr-FR" sz="3200" u="none" strike="noStrike" dirty="0">
              <a:solidFill>
                <a:schemeClr val="tx2"/>
              </a:solidFill>
              <a:latin typeface="Futura Std"/>
              <a:cs typeface="Arial"/>
            </a:endParaRPr>
          </a:p>
          <a:p>
            <a:pPr marL="0" marR="0" indent="0" algn="just">
              <a:lnSpc>
                <a:spcPct val="100000"/>
              </a:lnSpc>
              <a:spcBef>
                <a:spcPts val="0"/>
              </a:spcBef>
              <a:spcAft>
                <a:spcPts val="1500"/>
              </a:spcAft>
              <a:defRPr/>
            </a:pPr>
            <a:endParaRPr lang="fr-FR" sz="3200" u="none" strike="noStrike" dirty="0">
              <a:solidFill>
                <a:schemeClr val="tx2"/>
              </a:solidFill>
              <a:latin typeface="Futura Std"/>
              <a:cs typeface="Arial"/>
            </a:endParaRPr>
          </a:p>
          <a:p>
            <a:pPr marL="0" marR="0" indent="0" algn="just">
              <a:lnSpc>
                <a:spcPct val="100000"/>
              </a:lnSpc>
              <a:spcBef>
                <a:spcPts val="0"/>
              </a:spcBef>
              <a:spcAft>
                <a:spcPts val="1500"/>
              </a:spcAft>
              <a:defRPr/>
            </a:pPr>
            <a:r>
              <a:rPr lang="fr-FR" sz="3200" u="none" strike="noStrike" dirty="0">
                <a:solidFill>
                  <a:schemeClr val="tx1"/>
                </a:solidFill>
                <a:latin typeface="Futura Std"/>
                <a:cs typeface="Arial"/>
              </a:rPr>
              <a:t>2) </a:t>
            </a:r>
            <a:r>
              <a:rPr lang="fr-FR" sz="3200" u="none" strike="noStrike" dirty="0" err="1">
                <a:solidFill>
                  <a:schemeClr val="tx1"/>
                </a:solidFill>
                <a:latin typeface="Futura Std"/>
                <a:cs typeface="Arial"/>
              </a:rPr>
              <a:t>While</a:t>
            </a:r>
            <a:r>
              <a:rPr lang="fr-FR" sz="3200" u="none" strike="noStrike" dirty="0">
                <a:solidFill>
                  <a:schemeClr val="tx1"/>
                </a:solidFill>
                <a:latin typeface="Futura Std"/>
                <a:cs typeface="Arial"/>
              </a:rPr>
              <a:t> </a:t>
            </a:r>
            <a:r>
              <a:rPr lang="fr-FR" sz="3200" u="none" strike="noStrike" dirty="0" err="1">
                <a:solidFill>
                  <a:schemeClr val="tx1"/>
                </a:solidFill>
                <a:latin typeface="Futura Std"/>
                <a:cs typeface="Arial"/>
              </a:rPr>
              <a:t>loop</a:t>
            </a:r>
            <a:r>
              <a:rPr lang="fr-FR" sz="3200" u="none" strike="noStrike" dirty="0">
                <a:solidFill>
                  <a:schemeClr val="tx1"/>
                </a:solidFill>
                <a:latin typeface="Futura Std"/>
                <a:cs typeface="Arial"/>
              </a:rPr>
              <a:t> : 		                                   leads to the exit of the </a:t>
            </a:r>
            <a:r>
              <a:rPr lang="fr-FR" sz="3200" u="none" strike="noStrike" dirty="0" err="1">
                <a:solidFill>
                  <a:schemeClr val="tx1"/>
                </a:solidFill>
                <a:latin typeface="Futura Std"/>
                <a:cs typeface="Arial"/>
              </a:rPr>
              <a:t>loop</a:t>
            </a:r>
            <a:br>
              <a:rPr lang="fr-FR" sz="3200" u="none" strike="noStrike" dirty="0">
                <a:solidFill>
                  <a:schemeClr val="tx2"/>
                </a:solidFill>
                <a:latin typeface="Futura Std"/>
                <a:cs typeface="Arial"/>
              </a:rPr>
            </a:br>
            <a:r>
              <a:rPr lang="fr-FR" sz="3200" u="none" strike="noStrike" dirty="0">
                <a:solidFill>
                  <a:schemeClr val="tx1"/>
                </a:solidFill>
                <a:latin typeface="Futura Std"/>
                <a:cs typeface="Arial"/>
              </a:rPr>
              <a:t>3) For </a:t>
            </a:r>
            <a:r>
              <a:rPr lang="fr-FR" sz="3200" u="none" strike="noStrike" dirty="0" err="1">
                <a:solidFill>
                  <a:schemeClr val="tx1"/>
                </a:solidFill>
                <a:latin typeface="Futura Std"/>
                <a:cs typeface="Arial"/>
              </a:rPr>
              <a:t>loop</a:t>
            </a:r>
            <a:r>
              <a:rPr lang="fr-FR" sz="3200" u="none" strike="noStrike" dirty="0">
                <a:solidFill>
                  <a:schemeClr val="tx1"/>
                </a:solidFill>
                <a:latin typeface="Futura Std"/>
                <a:cs typeface="Arial"/>
              </a:rPr>
              <a:t> : do </a:t>
            </a:r>
            <a:r>
              <a:rPr lang="fr-FR" sz="3200" u="none" strike="noStrike" dirty="0" err="1">
                <a:solidFill>
                  <a:schemeClr val="tx1"/>
                </a:solidFill>
                <a:latin typeface="Futura Std"/>
                <a:cs typeface="Arial"/>
              </a:rPr>
              <a:t>exactly</a:t>
            </a:r>
            <a:r>
              <a:rPr lang="fr-FR" sz="3200" u="none" strike="noStrike" dirty="0">
                <a:solidFill>
                  <a:schemeClr val="tx1"/>
                </a:solidFill>
                <a:latin typeface="Futura Std"/>
                <a:cs typeface="Arial"/>
              </a:rPr>
              <a:t> the </a:t>
            </a:r>
            <a:r>
              <a:rPr lang="fr-FR" sz="3200" u="none" strike="noStrike" dirty="0" err="1">
                <a:solidFill>
                  <a:schemeClr val="tx1"/>
                </a:solidFill>
                <a:latin typeface="Futura Std"/>
                <a:cs typeface="Arial"/>
              </a:rPr>
              <a:t>same</a:t>
            </a:r>
            <a:r>
              <a:rPr lang="fr-FR" sz="3200" u="none" strike="noStrike" dirty="0">
                <a:solidFill>
                  <a:schemeClr val="tx1"/>
                </a:solidFill>
                <a:latin typeface="Futura Std"/>
                <a:cs typeface="Arial"/>
              </a:rPr>
              <a:t> </a:t>
            </a:r>
            <a:r>
              <a:rPr lang="fr-FR" sz="3200" u="none" strike="noStrike" dirty="0" err="1">
                <a:solidFill>
                  <a:schemeClr val="tx1"/>
                </a:solidFill>
                <a:latin typeface="Futura Std"/>
                <a:cs typeface="Arial"/>
              </a:rPr>
              <a:t>that</a:t>
            </a:r>
            <a:r>
              <a:rPr lang="fr-FR" sz="3200" u="none" strike="noStrike" dirty="0">
                <a:solidFill>
                  <a:schemeClr val="tx1"/>
                </a:solidFill>
                <a:latin typeface="Futura Std"/>
                <a:cs typeface="Arial"/>
              </a:rPr>
              <a:t> the </a:t>
            </a:r>
            <a:r>
              <a:rPr lang="fr-FR" sz="3200" u="none" strike="noStrike" dirty="0" err="1">
                <a:solidFill>
                  <a:schemeClr val="tx1"/>
                </a:solidFill>
                <a:latin typeface="Futura Std"/>
                <a:cs typeface="Arial"/>
              </a:rPr>
              <a:t>previous</a:t>
            </a:r>
            <a:r>
              <a:rPr lang="fr-FR" sz="3200" u="none" strike="noStrike" dirty="0">
                <a:solidFill>
                  <a:schemeClr val="tx1"/>
                </a:solidFill>
                <a:latin typeface="Futura Std"/>
                <a:cs typeface="Arial"/>
              </a:rPr>
              <a:t> code. 5 tours (0 to 4). The bloc </a:t>
            </a:r>
            <a:r>
              <a:rPr lang="fr-FR" sz="3200" u="none" strike="noStrike" dirty="0" err="1">
                <a:solidFill>
                  <a:schemeClr val="tx1"/>
                </a:solidFill>
                <a:latin typeface="Futura Std"/>
                <a:cs typeface="Arial"/>
              </a:rPr>
              <a:t>that</a:t>
            </a:r>
            <a:r>
              <a:rPr lang="fr-FR" sz="3200" u="none" strike="noStrike" dirty="0">
                <a:solidFill>
                  <a:schemeClr val="tx1"/>
                </a:solidFill>
                <a:latin typeface="Futura Std"/>
                <a:cs typeface="Arial"/>
              </a:rPr>
              <a:t> </a:t>
            </a:r>
            <a:r>
              <a:rPr lang="fr-FR" sz="3200" u="none" strike="noStrike" dirty="0" err="1">
                <a:solidFill>
                  <a:schemeClr val="tx1"/>
                </a:solidFill>
                <a:latin typeface="Futura Std"/>
                <a:cs typeface="Arial"/>
              </a:rPr>
              <a:t>allows</a:t>
            </a:r>
            <a:r>
              <a:rPr lang="fr-FR" sz="3200" u="none" strike="noStrike" dirty="0">
                <a:solidFill>
                  <a:schemeClr val="tx1"/>
                </a:solidFill>
                <a:latin typeface="Futura Std"/>
                <a:cs typeface="Arial"/>
              </a:rPr>
              <a:t> to exit the </a:t>
            </a:r>
            <a:r>
              <a:rPr lang="fr-FR" sz="3200" u="none" strike="noStrike" dirty="0" err="1">
                <a:solidFill>
                  <a:schemeClr val="tx1"/>
                </a:solidFill>
                <a:latin typeface="Futura Std"/>
                <a:cs typeface="Arial"/>
              </a:rPr>
              <a:t>loop</a:t>
            </a:r>
            <a:r>
              <a:rPr lang="fr-FR" sz="3200" u="none" strike="noStrike" dirty="0">
                <a:solidFill>
                  <a:schemeClr val="tx1"/>
                </a:solidFill>
                <a:latin typeface="Futura Std"/>
                <a:cs typeface="Arial"/>
              </a:rPr>
              <a:t> in </a:t>
            </a:r>
            <a:r>
              <a:rPr lang="fr-FR" sz="3200" u="none" strike="noStrike" dirty="0" err="1">
                <a:solidFill>
                  <a:schemeClr val="tx1"/>
                </a:solidFill>
                <a:latin typeface="Futura Std"/>
                <a:cs typeface="Arial"/>
              </a:rPr>
              <a:t>while</a:t>
            </a:r>
            <a:r>
              <a:rPr lang="fr-FR" sz="3200" u="none" strike="noStrike" dirty="0">
                <a:solidFill>
                  <a:schemeClr val="tx1"/>
                </a:solidFill>
                <a:latin typeface="Futura Std"/>
                <a:cs typeface="Arial"/>
              </a:rPr>
              <a:t> </a:t>
            </a:r>
            <a:r>
              <a:rPr lang="fr-FR" sz="3200" u="none" strike="noStrike" dirty="0" err="1">
                <a:solidFill>
                  <a:schemeClr val="tx1"/>
                </a:solidFill>
                <a:latin typeface="Futura Std"/>
                <a:cs typeface="Arial"/>
              </a:rPr>
              <a:t>loop</a:t>
            </a:r>
            <a:r>
              <a:rPr lang="fr-FR" sz="3200" u="none" strike="noStrike" dirty="0">
                <a:solidFill>
                  <a:schemeClr val="tx1"/>
                </a:solidFill>
                <a:latin typeface="Futura Std"/>
                <a:cs typeface="Arial"/>
              </a:rPr>
              <a:t> </a:t>
            </a:r>
            <a:r>
              <a:rPr lang="fr-FR" sz="3200" u="none" strike="noStrike" dirty="0" err="1">
                <a:solidFill>
                  <a:schemeClr val="tx1"/>
                </a:solidFill>
                <a:latin typeface="Futura Std"/>
                <a:cs typeface="Arial"/>
              </a:rPr>
              <a:t>is</a:t>
            </a:r>
            <a:r>
              <a:rPr lang="fr-FR" sz="3200" u="none" strike="noStrike" dirty="0">
                <a:solidFill>
                  <a:schemeClr val="tx1"/>
                </a:solidFill>
                <a:latin typeface="Futura Std"/>
                <a:cs typeface="Arial"/>
              </a:rPr>
              <a:t> not </a:t>
            </a:r>
            <a:r>
              <a:rPr lang="fr-FR" sz="3200" u="none" strike="noStrike" dirty="0" err="1">
                <a:solidFill>
                  <a:schemeClr val="tx1"/>
                </a:solidFill>
                <a:latin typeface="Futura Std"/>
                <a:cs typeface="Arial"/>
              </a:rPr>
              <a:t>present</a:t>
            </a:r>
            <a:r>
              <a:rPr lang="fr-FR" sz="3200" dirty="0">
                <a:solidFill>
                  <a:schemeClr val="tx1"/>
                </a:solidFill>
                <a:latin typeface="Futura Std"/>
                <a:cs typeface="Arial"/>
              </a:rPr>
              <a:t> : the For </a:t>
            </a:r>
            <a:r>
              <a:rPr lang="fr-FR" sz="3200" dirty="0" err="1">
                <a:solidFill>
                  <a:schemeClr val="tx1"/>
                </a:solidFill>
                <a:latin typeface="Futura Std"/>
                <a:cs typeface="Arial"/>
              </a:rPr>
              <a:t>loop</a:t>
            </a:r>
            <a:r>
              <a:rPr lang="fr-FR" sz="3200" dirty="0">
                <a:solidFill>
                  <a:schemeClr val="tx1"/>
                </a:solidFill>
                <a:latin typeface="Futura Std"/>
                <a:cs typeface="Arial"/>
              </a:rPr>
              <a:t> </a:t>
            </a:r>
            <a:r>
              <a:rPr lang="fr-FR" sz="3200" dirty="0" err="1">
                <a:solidFill>
                  <a:schemeClr val="tx1"/>
                </a:solidFill>
                <a:latin typeface="Futura Std"/>
                <a:cs typeface="Arial"/>
              </a:rPr>
              <a:t>does</a:t>
            </a:r>
            <a:r>
              <a:rPr lang="fr-FR" sz="3200" dirty="0">
                <a:solidFill>
                  <a:schemeClr val="tx1"/>
                </a:solidFill>
                <a:latin typeface="Futura Std"/>
                <a:cs typeface="Arial"/>
              </a:rPr>
              <a:t> </a:t>
            </a:r>
            <a:r>
              <a:rPr lang="fr-FR" sz="3200" dirty="0" err="1">
                <a:solidFill>
                  <a:schemeClr val="tx1"/>
                </a:solidFill>
                <a:latin typeface="Futura Std"/>
                <a:cs typeface="Arial"/>
              </a:rPr>
              <a:t>it</a:t>
            </a:r>
            <a:r>
              <a:rPr lang="fr-FR" sz="3200" dirty="0">
                <a:solidFill>
                  <a:schemeClr val="tx1"/>
                </a:solidFill>
                <a:latin typeface="Futura Std"/>
                <a:cs typeface="Arial"/>
              </a:rPr>
              <a:t> all by </a:t>
            </a:r>
            <a:r>
              <a:rPr lang="fr-FR" sz="3200" dirty="0" err="1">
                <a:solidFill>
                  <a:schemeClr val="tx1"/>
                </a:solidFill>
                <a:latin typeface="Futura Std"/>
                <a:cs typeface="Arial"/>
              </a:rPr>
              <a:t>itself</a:t>
            </a:r>
            <a:r>
              <a:rPr lang="fr-FR" sz="3200" dirty="0">
                <a:solidFill>
                  <a:schemeClr val="tx1"/>
                </a:solidFill>
                <a:latin typeface="Futura Std"/>
                <a:cs typeface="Arial"/>
              </a:rPr>
              <a:t>.</a:t>
            </a:r>
          </a:p>
          <a:p>
            <a:pPr marL="0" marR="0" indent="0" algn="just">
              <a:lnSpc>
                <a:spcPct val="100000"/>
              </a:lnSpc>
              <a:spcBef>
                <a:spcPts val="0"/>
              </a:spcBef>
              <a:spcAft>
                <a:spcPts val="1500"/>
              </a:spcAft>
              <a:defRPr/>
            </a:pPr>
            <a:r>
              <a:rPr lang="fr-FR" sz="3200" u="none" strike="noStrike" dirty="0">
                <a:solidFill>
                  <a:schemeClr val="tx1"/>
                </a:solidFill>
                <a:latin typeface="Futura Std"/>
                <a:cs typeface="Arial"/>
              </a:rPr>
              <a:t>4) If-</a:t>
            </a:r>
            <a:r>
              <a:rPr lang="fr-FR" sz="3200" u="none" strike="noStrike" dirty="0" err="1">
                <a:solidFill>
                  <a:schemeClr val="tx1"/>
                </a:solidFill>
                <a:latin typeface="Futura Std"/>
                <a:cs typeface="Arial"/>
              </a:rPr>
              <a:t>Else</a:t>
            </a:r>
            <a:r>
              <a:rPr lang="fr-FR" sz="3200" u="none" strike="noStrike" dirty="0">
                <a:solidFill>
                  <a:schemeClr val="tx1"/>
                </a:solidFill>
                <a:latin typeface="Futura Std"/>
                <a:cs typeface="Arial"/>
              </a:rPr>
              <a:t> Structure : </a:t>
            </a:r>
            <a:r>
              <a:rPr lang="en-US" sz="3200" u="none" strike="noStrike" dirty="0">
                <a:solidFill>
                  <a:schemeClr val="tx1"/>
                </a:solidFill>
                <a:latin typeface="Futura Std"/>
                <a:cs typeface="Arial"/>
              </a:rPr>
              <a:t>when button A is pressed, plays a C, when button B is pressed, plays an </a:t>
            </a:r>
          </a:p>
          <a:p>
            <a:pPr marL="0" marR="0" indent="0" algn="just">
              <a:lnSpc>
                <a:spcPct val="100000"/>
              </a:lnSpc>
              <a:spcBef>
                <a:spcPts val="0"/>
              </a:spcBef>
              <a:spcAft>
                <a:spcPts val="1500"/>
              </a:spcAft>
              <a:defRPr/>
            </a:pPr>
            <a:r>
              <a:rPr lang="en-US" sz="3200" u="none" strike="noStrike" dirty="0">
                <a:solidFill>
                  <a:schemeClr val="tx1"/>
                </a:solidFill>
                <a:latin typeface="Futura Std"/>
                <a:cs typeface="Arial"/>
              </a:rPr>
              <a:t>E. Otherwise, displays 0.</a:t>
            </a:r>
          </a:p>
          <a:p>
            <a:pPr marL="0" marR="0" indent="0" algn="just">
              <a:lnSpc>
                <a:spcPct val="100000"/>
              </a:lnSpc>
              <a:spcBef>
                <a:spcPts val="0"/>
              </a:spcBef>
              <a:spcAft>
                <a:spcPts val="1500"/>
              </a:spcAft>
              <a:defRPr/>
            </a:pPr>
            <a:r>
              <a:rPr lang="fr-FR" sz="3200" u="none" strike="noStrike" dirty="0">
                <a:solidFill>
                  <a:schemeClr val="tx2"/>
                </a:solidFill>
                <a:latin typeface="Futura Std"/>
                <a:cs typeface="Arial"/>
              </a:rPr>
              <a:t>III/- </a:t>
            </a:r>
            <a:r>
              <a:rPr lang="fr-FR" sz="3200" u="none" strike="noStrike" dirty="0" err="1">
                <a:solidFill>
                  <a:schemeClr val="tx2"/>
                </a:solidFill>
                <a:latin typeface="Futura Std"/>
                <a:cs typeface="Arial"/>
              </a:rPr>
              <a:t>Sensors</a:t>
            </a:r>
            <a:r>
              <a:rPr lang="fr-FR" sz="3200" u="none" strike="noStrike" dirty="0">
                <a:solidFill>
                  <a:schemeClr val="tx2"/>
                </a:solidFill>
                <a:latin typeface="Futura Std"/>
                <a:cs typeface="Arial"/>
              </a:rPr>
              <a:t> </a:t>
            </a:r>
          </a:p>
          <a:p>
            <a:pPr marL="0" marR="0" indent="0" algn="just">
              <a:lnSpc>
                <a:spcPct val="100000"/>
              </a:lnSpc>
              <a:spcBef>
                <a:spcPts val="0"/>
              </a:spcBef>
              <a:spcAft>
                <a:spcPts val="1500"/>
              </a:spcAft>
              <a:defRPr/>
            </a:pPr>
            <a:r>
              <a:rPr lang="fr-FR" sz="3200" u="none" strike="noStrike" dirty="0">
                <a:solidFill>
                  <a:schemeClr val="tx1"/>
                </a:solidFill>
                <a:latin typeface="Futura Std"/>
                <a:cs typeface="Arial"/>
              </a:rPr>
              <a:t>1) </a:t>
            </a:r>
            <a:r>
              <a:rPr lang="fr-FR" sz="3200" u="none" strike="noStrike" dirty="0" err="1">
                <a:solidFill>
                  <a:schemeClr val="tx1"/>
                </a:solidFill>
                <a:latin typeface="Futura Std"/>
                <a:cs typeface="Arial"/>
              </a:rPr>
              <a:t>Ultrasonic</a:t>
            </a:r>
            <a:r>
              <a:rPr lang="fr-FR" sz="3200" u="none" strike="noStrike" dirty="0">
                <a:solidFill>
                  <a:schemeClr val="tx1"/>
                </a:solidFill>
                <a:latin typeface="Futura Std"/>
                <a:cs typeface="Arial"/>
              </a:rPr>
              <a:t> </a:t>
            </a:r>
            <a:r>
              <a:rPr lang="fr-FR" sz="3200" u="none" strike="noStrike" dirty="0" err="1">
                <a:solidFill>
                  <a:schemeClr val="tx1"/>
                </a:solidFill>
                <a:latin typeface="Futura Std"/>
                <a:cs typeface="Arial"/>
              </a:rPr>
              <a:t>sensor</a:t>
            </a:r>
            <a:endParaRPr lang="en-US" sz="3200" strike="noStrike" dirty="0">
              <a:solidFill>
                <a:srgbClr val="66696A"/>
              </a:solidFill>
              <a:latin typeface="Futura Std"/>
            </a:endParaRPr>
          </a:p>
        </p:txBody>
      </p:sp>
      <p:pic>
        <p:nvPicPr>
          <p:cNvPr id="5" name="Image 10">
            <a:extLst>
              <a:ext uri="{FF2B5EF4-FFF2-40B4-BE49-F238E27FC236}">
                <a16:creationId xmlns:a16="http://schemas.microsoft.com/office/drawing/2014/main" id="{14FD93D7-9C4A-A0D0-6FEE-1D8DCB078C43}"/>
              </a:ext>
            </a:extLst>
          </p:cNvPr>
          <p:cNvPicPr>
            <a:picLocks noChangeAspect="1"/>
          </p:cNvPicPr>
          <p:nvPr/>
        </p:nvPicPr>
        <p:blipFill rotWithShape="1">
          <a:blip r:embed="rId2"/>
          <a:srcRect l="16821" t="55222" r="18699" b="32340"/>
          <a:stretch/>
        </p:blipFill>
        <p:spPr bwMode="auto">
          <a:xfrm>
            <a:off x="4470400" y="3022600"/>
            <a:ext cx="4845484" cy="1053368"/>
          </a:xfrm>
          <a:prstGeom prst="rect">
            <a:avLst/>
          </a:prstGeom>
        </p:spPr>
      </p:pic>
      <p:pic>
        <p:nvPicPr>
          <p:cNvPr id="6" name="Image 7">
            <a:extLst>
              <a:ext uri="{FF2B5EF4-FFF2-40B4-BE49-F238E27FC236}">
                <a16:creationId xmlns:a16="http://schemas.microsoft.com/office/drawing/2014/main" id="{662926A4-50D3-ED0A-E2EE-B2AA3B3AA1B2}"/>
              </a:ext>
            </a:extLst>
          </p:cNvPr>
          <p:cNvPicPr>
            <a:picLocks noChangeAspect="1"/>
          </p:cNvPicPr>
          <p:nvPr/>
        </p:nvPicPr>
        <p:blipFill>
          <a:blip r:embed="rId3"/>
          <a:stretch>
            <a:fillRect/>
          </a:stretch>
        </p:blipFill>
        <p:spPr bwMode="auto">
          <a:xfrm>
            <a:off x="6451600" y="6350439"/>
            <a:ext cx="5174143" cy="2652376"/>
          </a:xfrm>
          <a:prstGeom prst="rect">
            <a:avLst/>
          </a:prstGeom>
        </p:spPr>
      </p:pic>
    </p:spTree>
    <p:extLst>
      <p:ext uri="{BB962C8B-B14F-4D97-AF65-F5344CB8AC3E}">
        <p14:creationId xmlns:p14="http://schemas.microsoft.com/office/powerpoint/2010/main" val="2298207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4" name="object 4"/>
          <p:cNvSpPr txBox="1"/>
          <p:nvPr/>
        </p:nvSpPr>
        <p:spPr>
          <a:xfrm>
            <a:off x="1522731" y="2097400"/>
            <a:ext cx="13234669" cy="5429692"/>
          </a:xfrm>
          <a:prstGeom prst="rect">
            <a:avLst/>
          </a:prstGeom>
        </p:spPr>
        <p:txBody>
          <a:bodyPr vert="horz" wrap="square" lIns="0" tIns="12700" rIns="0" bIns="0" rtlCol="0">
            <a:spAutoFit/>
          </a:bodyPr>
          <a:lstStyle/>
          <a:p>
            <a:pPr algn="l">
              <a:lnSpc>
                <a:spcPct val="100000"/>
              </a:lnSpc>
              <a:spcBef>
                <a:spcPts val="100"/>
              </a:spcBef>
            </a:pPr>
            <a:r>
              <a:rPr lang="en-US" sz="3200" u="none" strike="noStrike" dirty="0">
                <a:solidFill>
                  <a:srgbClr val="66696A"/>
                </a:solidFill>
                <a:latin typeface="Futura Std"/>
                <a:cs typeface="Arial"/>
              </a:rPr>
              <a:t>The aim of this session is discovery the loops and conditional structures, the base of programming.</a:t>
            </a:r>
            <a:br>
              <a:rPr lang="en-US" sz="3200" strike="noStrike" dirty="0">
                <a:solidFill>
                  <a:srgbClr val="66696A"/>
                </a:solidFill>
                <a:latin typeface="Futura Std"/>
              </a:rPr>
            </a:br>
            <a:br>
              <a:rPr lang="en-US" sz="3200" strike="noStrike" dirty="0">
                <a:solidFill>
                  <a:srgbClr val="66696A"/>
                </a:solidFill>
                <a:latin typeface="Futura Std"/>
              </a:rPr>
            </a:br>
            <a:r>
              <a:rPr lang="en-US" sz="3200" u="none" strike="noStrike" dirty="0">
                <a:solidFill>
                  <a:srgbClr val="66696A"/>
                </a:solidFill>
                <a:latin typeface="Futura Std"/>
                <a:cs typeface="Arial"/>
              </a:rPr>
              <a:t>In this session, the goal of the students is to understand how the </a:t>
            </a:r>
            <a:r>
              <a:rPr lang="en-US" sz="3200" u="none" strike="noStrike" dirty="0" err="1">
                <a:solidFill>
                  <a:srgbClr val="66696A"/>
                </a:solidFill>
                <a:latin typeface="Futura Std"/>
                <a:cs typeface="Arial"/>
              </a:rPr>
              <a:t>the</a:t>
            </a:r>
            <a:r>
              <a:rPr lang="en-US" sz="3200" u="none" strike="noStrike" dirty="0">
                <a:solidFill>
                  <a:srgbClr val="66696A"/>
                </a:solidFill>
                <a:latin typeface="Futura Std"/>
                <a:cs typeface="Arial"/>
              </a:rPr>
              <a:t> loops works and do programs.</a:t>
            </a:r>
            <a:br>
              <a:rPr lang="en-US" sz="3200" strike="noStrike" dirty="0">
                <a:solidFill>
                  <a:srgbClr val="66696A"/>
                </a:solidFill>
                <a:latin typeface="Futura Std"/>
              </a:rPr>
            </a:br>
            <a:br>
              <a:rPr lang="en-US" sz="3200" strike="noStrike" dirty="0">
                <a:solidFill>
                  <a:srgbClr val="66696A"/>
                </a:solidFill>
                <a:latin typeface="Futura Std"/>
              </a:rPr>
            </a:br>
            <a:r>
              <a:rPr lang="en-US" sz="3200" strike="noStrike" dirty="0">
                <a:solidFill>
                  <a:srgbClr val="66696A"/>
                </a:solidFill>
                <a:latin typeface="Futura Std"/>
              </a:rPr>
              <a:t>This session needs a </a:t>
            </a:r>
            <a:r>
              <a:rPr lang="en-US" sz="3200" dirty="0">
                <a:solidFill>
                  <a:srgbClr val="66696A"/>
                </a:solidFill>
                <a:latin typeface="Futura Std"/>
              </a:rPr>
              <a:t>scotch tape to create a line on the ground and </a:t>
            </a:r>
            <a:r>
              <a:rPr lang="en-US" sz="3200" strike="noStrike" dirty="0">
                <a:solidFill>
                  <a:srgbClr val="66696A"/>
                </a:solidFill>
                <a:latin typeface="Futura Std"/>
              </a:rPr>
              <a:t>obstacles (maybe pencil box…)</a:t>
            </a:r>
            <a:br>
              <a:rPr lang="en-US" sz="3200" strike="noStrike" dirty="0">
                <a:solidFill>
                  <a:srgbClr val="66696A"/>
                </a:solidFill>
                <a:latin typeface="Futura Std"/>
              </a:rPr>
            </a:br>
            <a:br>
              <a:rPr lang="en-US" sz="3200" strike="noStrike" dirty="0">
                <a:solidFill>
                  <a:srgbClr val="66696A"/>
                </a:solidFill>
                <a:latin typeface="Futura Std"/>
              </a:rPr>
            </a:br>
            <a:r>
              <a:rPr lang="en-US" sz="3200" strike="noStrike" dirty="0">
                <a:solidFill>
                  <a:srgbClr val="66696A"/>
                </a:solidFill>
                <a:latin typeface="Futura Std"/>
              </a:rPr>
              <a:t>Note : if ultrasonic </a:t>
            </a:r>
            <a:r>
              <a:rPr lang="en-US" sz="3200" strike="noStrike" dirty="0" err="1">
                <a:solidFill>
                  <a:srgbClr val="66696A"/>
                </a:solidFill>
                <a:latin typeface="Futura Std"/>
              </a:rPr>
              <a:t>dosn’t</a:t>
            </a:r>
            <a:r>
              <a:rPr lang="en-US" sz="3200" strike="noStrike" dirty="0">
                <a:solidFill>
                  <a:srgbClr val="66696A"/>
                </a:solidFill>
                <a:latin typeface="Futura Std"/>
              </a:rPr>
              <a:t> work, it can be possible that the robot have a batterie charge problem.</a:t>
            </a:r>
            <a:endParaRPr sz="3200" dirty="0">
              <a:solidFill>
                <a:srgbClr val="66696A"/>
              </a:solidFill>
              <a:latin typeface="Futura Std"/>
              <a:cs typeface="Futura Std"/>
            </a:endParaRPr>
          </a:p>
        </p:txBody>
      </p:sp>
      <p:sp>
        <p:nvSpPr>
          <p:cNvPr id="5" name="Titre 3">
            <a:extLst>
              <a:ext uri="{FF2B5EF4-FFF2-40B4-BE49-F238E27FC236}">
                <a16:creationId xmlns:a16="http://schemas.microsoft.com/office/drawing/2014/main" id="{49A7D18D-4480-C143-AB93-9B0141C64900}"/>
              </a:ext>
            </a:extLst>
          </p:cNvPr>
          <p:cNvSpPr txBox="1">
            <a:spLocks/>
          </p:cNvSpPr>
          <p:nvPr/>
        </p:nvSpPr>
        <p:spPr bwMode="auto">
          <a:xfrm>
            <a:off x="1574484" y="13613"/>
            <a:ext cx="4496116" cy="1259560"/>
          </a:xfrm>
          <a:prstGeom prst="rect">
            <a:avLst/>
          </a:prstGeom>
          <a:noFill/>
          <a:ln>
            <a:noFill/>
          </a:ln>
          <a:effectLst/>
        </p:spPr>
        <p:txBody>
          <a:bodyPr wrap="square" lIns="0" tIns="0" rIns="0" bIns="0" anchor="ctr">
            <a:spAutoFit/>
          </a:bodyPr>
          <a:lstStyle>
            <a:lvl1pPr>
              <a:defRPr sz="5000" b="1" i="0">
                <a:solidFill>
                  <a:srgbClr val="4EBFA2"/>
                </a:solidFill>
                <a:latin typeface="FuturaStd-Heavy"/>
                <a:ea typeface="+mj-ea"/>
                <a:cs typeface="FuturaStd-Heavy"/>
              </a:defRPr>
            </a:lvl1pPr>
          </a:lstStyle>
          <a:p>
            <a:pPr algn="l">
              <a:defRPr/>
            </a:pPr>
            <a:r>
              <a:rPr lang="fr-FR" sz="4400">
                <a:solidFill>
                  <a:srgbClr val="FFFFFF"/>
                </a:solidFill>
                <a:highlight>
                  <a:srgbClr val="729FCF"/>
                </a:highlight>
                <a:latin typeface="Arial"/>
                <a:cs typeface="Arial"/>
              </a:rPr>
              <a:t>Teacher info :</a:t>
            </a:r>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4775200" y="203200"/>
            <a:ext cx="63246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Answers</a:t>
            </a:r>
            <a:endParaRPr spc="-10" dirty="0"/>
          </a:p>
        </p:txBody>
      </p:sp>
      <p:sp>
        <p:nvSpPr>
          <p:cNvPr id="4" name="object 4"/>
          <p:cNvSpPr txBox="1"/>
          <p:nvPr/>
        </p:nvSpPr>
        <p:spPr>
          <a:xfrm>
            <a:off x="1270000" y="1574800"/>
            <a:ext cx="6324600" cy="2859757"/>
          </a:xfrm>
          <a:prstGeom prst="rect">
            <a:avLst/>
          </a:prstGeom>
        </p:spPr>
        <p:txBody>
          <a:bodyPr vert="horz" wrap="square" lIns="0" tIns="12700" rIns="0" bIns="0" rtlCol="0">
            <a:spAutoFit/>
          </a:bodyPr>
          <a:lstStyle/>
          <a:p>
            <a:pPr marL="0" marR="0" indent="0" algn="just">
              <a:lnSpc>
                <a:spcPct val="100000"/>
              </a:lnSpc>
              <a:spcBef>
                <a:spcPts val="0"/>
              </a:spcBef>
              <a:spcAft>
                <a:spcPts val="1500"/>
              </a:spcAft>
              <a:defRPr/>
            </a:pPr>
            <a:r>
              <a:rPr lang="en-US" sz="3200" u="none" strike="noStrike" dirty="0">
                <a:solidFill>
                  <a:schemeClr val="tx2"/>
                </a:solidFill>
                <a:latin typeface="Futura Std"/>
                <a:cs typeface="Arial"/>
              </a:rPr>
              <a:t>IV/- The mission</a:t>
            </a:r>
          </a:p>
          <a:p>
            <a:pPr marL="742950" marR="0" indent="-742950" algn="just">
              <a:lnSpc>
                <a:spcPct val="100000"/>
              </a:lnSpc>
              <a:spcBef>
                <a:spcPts val="0"/>
              </a:spcBef>
              <a:spcAft>
                <a:spcPts val="1500"/>
              </a:spcAft>
              <a:buAutoNum type="arabicParenR"/>
              <a:defRPr/>
            </a:pPr>
            <a:r>
              <a:rPr lang="en-US" sz="3200" u="none" strike="noStrike" dirty="0">
                <a:solidFill>
                  <a:srgbClr val="66696A"/>
                </a:solidFill>
                <a:latin typeface="Futura Std"/>
                <a:cs typeface="Arial"/>
              </a:rPr>
              <a:t>Explanations</a:t>
            </a:r>
          </a:p>
          <a:p>
            <a:pPr marR="0" algn="just">
              <a:lnSpc>
                <a:spcPct val="100000"/>
              </a:lnSpc>
              <a:spcBef>
                <a:spcPts val="0"/>
              </a:spcBef>
              <a:spcAft>
                <a:spcPts val="1500"/>
              </a:spcAft>
              <a:defRPr/>
            </a:pPr>
            <a:r>
              <a:rPr lang="en-US" sz="3200" strike="noStrike" dirty="0">
                <a:solidFill>
                  <a:schemeClr val="tx2"/>
                </a:solidFill>
                <a:latin typeface="Futura Std"/>
              </a:rPr>
              <a:t>a) </a:t>
            </a:r>
            <a:r>
              <a:rPr lang="en-US" sz="3200" strike="noStrike" dirty="0">
                <a:solidFill>
                  <a:srgbClr val="66696A"/>
                </a:solidFill>
                <a:latin typeface="Futura Std"/>
              </a:rPr>
              <a:t>warning : the number « 100 » can be modify according to light in the classroom</a:t>
            </a:r>
          </a:p>
        </p:txBody>
      </p:sp>
      <p:pic>
        <p:nvPicPr>
          <p:cNvPr id="7" name="Image 5">
            <a:extLst>
              <a:ext uri="{FF2B5EF4-FFF2-40B4-BE49-F238E27FC236}">
                <a16:creationId xmlns:a16="http://schemas.microsoft.com/office/drawing/2014/main" id="{15AB715B-4EDF-B277-CA9E-AAF759D09A9B}"/>
              </a:ext>
            </a:extLst>
          </p:cNvPr>
          <p:cNvPicPr>
            <a:picLocks noChangeAspect="1"/>
          </p:cNvPicPr>
          <p:nvPr/>
        </p:nvPicPr>
        <p:blipFill>
          <a:blip r:embed="rId2"/>
          <a:stretch>
            <a:fillRect/>
          </a:stretch>
        </p:blipFill>
        <p:spPr bwMode="auto">
          <a:xfrm>
            <a:off x="1466656" y="4524247"/>
            <a:ext cx="3685338" cy="4632200"/>
          </a:xfrm>
          <a:prstGeom prst="rect">
            <a:avLst/>
          </a:prstGeom>
        </p:spPr>
      </p:pic>
      <p:pic>
        <p:nvPicPr>
          <p:cNvPr id="8" name="Image 15">
            <a:extLst>
              <a:ext uri="{FF2B5EF4-FFF2-40B4-BE49-F238E27FC236}">
                <a16:creationId xmlns:a16="http://schemas.microsoft.com/office/drawing/2014/main" id="{E9F85F46-12F9-91D6-A66B-97192EE96506}"/>
              </a:ext>
            </a:extLst>
          </p:cNvPr>
          <p:cNvPicPr>
            <a:picLocks noChangeAspect="1"/>
          </p:cNvPicPr>
          <p:nvPr/>
        </p:nvPicPr>
        <p:blipFill>
          <a:blip r:embed="rId3"/>
          <a:stretch>
            <a:fillRect/>
          </a:stretch>
        </p:blipFill>
        <p:spPr bwMode="auto">
          <a:xfrm>
            <a:off x="5942707" y="5363252"/>
            <a:ext cx="4623693" cy="3622061"/>
          </a:xfrm>
          <a:prstGeom prst="rect">
            <a:avLst/>
          </a:prstGeom>
        </p:spPr>
      </p:pic>
      <p:grpSp>
        <p:nvGrpSpPr>
          <p:cNvPr id="9" name="Groupe 13">
            <a:extLst>
              <a:ext uri="{FF2B5EF4-FFF2-40B4-BE49-F238E27FC236}">
                <a16:creationId xmlns:a16="http://schemas.microsoft.com/office/drawing/2014/main" id="{40693E49-48C0-76E7-5AB4-E68468818E6D}"/>
              </a:ext>
            </a:extLst>
          </p:cNvPr>
          <p:cNvGrpSpPr/>
          <p:nvPr/>
        </p:nvGrpSpPr>
        <p:grpSpPr>
          <a:xfrm>
            <a:off x="11480800" y="2159921"/>
            <a:ext cx="3505200" cy="7070472"/>
            <a:chOff x="6047631" y="602233"/>
            <a:chExt cx="2163048" cy="4768714"/>
          </a:xfrm>
        </p:grpSpPr>
        <p:pic>
          <p:nvPicPr>
            <p:cNvPr id="10" name="Image 8">
              <a:extLst>
                <a:ext uri="{FF2B5EF4-FFF2-40B4-BE49-F238E27FC236}">
                  <a16:creationId xmlns:a16="http://schemas.microsoft.com/office/drawing/2014/main" id="{C1793867-8770-0FE9-6754-FCB68DD92CAC}"/>
                </a:ext>
              </a:extLst>
            </p:cNvPr>
            <p:cNvPicPr>
              <a:picLocks noChangeAspect="1"/>
            </p:cNvPicPr>
            <p:nvPr/>
          </p:nvPicPr>
          <p:blipFill>
            <a:blip r:embed="rId4"/>
            <a:stretch>
              <a:fillRect/>
            </a:stretch>
          </p:blipFill>
          <p:spPr>
            <a:xfrm>
              <a:off x="6047631" y="602233"/>
              <a:ext cx="2163048" cy="3482554"/>
            </a:xfrm>
            <a:prstGeom prst="rect">
              <a:avLst/>
            </a:prstGeom>
          </p:spPr>
        </p:pic>
        <p:pic>
          <p:nvPicPr>
            <p:cNvPr id="11" name="Image 11">
              <a:extLst>
                <a:ext uri="{FF2B5EF4-FFF2-40B4-BE49-F238E27FC236}">
                  <a16:creationId xmlns:a16="http://schemas.microsoft.com/office/drawing/2014/main" id="{7934E659-D239-B3BC-435A-5BD62AF0783F}"/>
                </a:ext>
              </a:extLst>
            </p:cNvPr>
            <p:cNvPicPr>
              <a:picLocks noChangeAspect="1"/>
            </p:cNvPicPr>
            <p:nvPr/>
          </p:nvPicPr>
          <p:blipFill>
            <a:blip r:embed="rId5"/>
            <a:stretch>
              <a:fillRect/>
            </a:stretch>
          </p:blipFill>
          <p:spPr>
            <a:xfrm>
              <a:off x="6047631" y="4049608"/>
              <a:ext cx="2163047" cy="1321339"/>
            </a:xfrm>
            <a:prstGeom prst="rect">
              <a:avLst/>
            </a:prstGeom>
          </p:spPr>
        </p:pic>
      </p:grpSp>
      <p:pic>
        <p:nvPicPr>
          <p:cNvPr id="12" name="Image 20">
            <a:extLst>
              <a:ext uri="{FF2B5EF4-FFF2-40B4-BE49-F238E27FC236}">
                <a16:creationId xmlns:a16="http://schemas.microsoft.com/office/drawing/2014/main" id="{CB9C5095-A5B9-A384-603F-DE5E1AD50FDB}"/>
              </a:ext>
            </a:extLst>
          </p:cNvPr>
          <p:cNvPicPr>
            <a:picLocks noChangeAspect="1"/>
          </p:cNvPicPr>
          <p:nvPr/>
        </p:nvPicPr>
        <p:blipFill>
          <a:blip r:embed="rId6"/>
          <a:stretch>
            <a:fillRect/>
          </a:stretch>
        </p:blipFill>
        <p:spPr bwMode="auto">
          <a:xfrm>
            <a:off x="7835946" y="975470"/>
            <a:ext cx="3263854" cy="4271319"/>
          </a:xfrm>
          <a:prstGeom prst="rect">
            <a:avLst/>
          </a:prstGeom>
        </p:spPr>
      </p:pic>
      <p:sp>
        <p:nvSpPr>
          <p:cNvPr id="13" name="Titre 4">
            <a:extLst>
              <a:ext uri="{FF2B5EF4-FFF2-40B4-BE49-F238E27FC236}">
                <a16:creationId xmlns:a16="http://schemas.microsoft.com/office/drawing/2014/main" id="{D4A10F8B-89C4-ED85-F019-1E71F32D9773}"/>
              </a:ext>
            </a:extLst>
          </p:cNvPr>
          <p:cNvSpPr txBox="1">
            <a:spLocks/>
          </p:cNvSpPr>
          <p:nvPr/>
        </p:nvSpPr>
        <p:spPr bwMode="auto">
          <a:xfrm>
            <a:off x="5052543" y="989678"/>
            <a:ext cx="3263854" cy="1170243"/>
          </a:xfrm>
          <a:prstGeom prst="rect">
            <a:avLst/>
          </a:prstGeom>
          <a:noFill/>
          <a:ln>
            <a:noFill/>
          </a:ln>
          <a:effectLst/>
        </p:spPr>
        <p:txBody>
          <a:bodyPr lIns="0" tIns="0" rIns="0" bIns="0" anchor="t"/>
          <a:lstStyle/>
          <a:p>
            <a:pPr algn="l">
              <a:lnSpc>
                <a:spcPct val="150000"/>
              </a:lnSpc>
              <a:defRPr/>
            </a:pPr>
            <a:r>
              <a:rPr lang="en-US" sz="3200" dirty="0">
                <a:solidFill>
                  <a:srgbClr val="66696A"/>
                </a:solidFill>
                <a:latin typeface="Futura Std"/>
                <a:cs typeface="Arial"/>
              </a:rPr>
              <a:t>b) Line sensor </a:t>
            </a:r>
            <a:r>
              <a:rPr lang="en-US" sz="1600" dirty="0">
                <a:solidFill>
                  <a:schemeClr val="tx1"/>
                </a:solidFill>
                <a:latin typeface="Arial"/>
                <a:cs typeface="Arial"/>
              </a:rPr>
              <a:t>:</a:t>
            </a:r>
            <a:br>
              <a:rPr lang="en-US" sz="1600" dirty="0">
                <a:solidFill>
                  <a:schemeClr val="tx1"/>
                </a:solidFill>
              </a:rPr>
            </a:br>
            <a:br>
              <a:rPr lang="en-US" dirty="0"/>
            </a:br>
            <a:br>
              <a:rPr lang="en-US" dirty="0"/>
            </a:br>
            <a:br>
              <a:rPr lang="en-US" dirty="0"/>
            </a:br>
            <a:endParaRPr lang="en-US" dirty="0"/>
          </a:p>
        </p:txBody>
      </p:sp>
      <p:sp>
        <p:nvSpPr>
          <p:cNvPr id="14" name="Titre 4">
            <a:extLst>
              <a:ext uri="{FF2B5EF4-FFF2-40B4-BE49-F238E27FC236}">
                <a16:creationId xmlns:a16="http://schemas.microsoft.com/office/drawing/2014/main" id="{A9D747F7-B906-EB5C-C4BD-CCACBE78DADD}"/>
              </a:ext>
            </a:extLst>
          </p:cNvPr>
          <p:cNvSpPr txBox="1">
            <a:spLocks/>
          </p:cNvSpPr>
          <p:nvPr/>
        </p:nvSpPr>
        <p:spPr bwMode="auto">
          <a:xfrm>
            <a:off x="11709400" y="1206083"/>
            <a:ext cx="3557484" cy="668640"/>
          </a:xfrm>
          <a:prstGeom prst="rect">
            <a:avLst/>
          </a:prstGeom>
          <a:noFill/>
          <a:ln>
            <a:noFill/>
          </a:ln>
          <a:effectLst/>
        </p:spPr>
        <p:txBody>
          <a:bodyPr lIns="0" tIns="0" rIns="0" bIns="0" anchor="t"/>
          <a:lstStyle/>
          <a:p>
            <a:pPr algn="l">
              <a:defRPr/>
            </a:pPr>
            <a:r>
              <a:rPr lang="en-US" sz="3200" dirty="0" err="1">
                <a:solidFill>
                  <a:srgbClr val="66696A"/>
                </a:solidFill>
                <a:latin typeface="Futura Std"/>
                <a:cs typeface="Arial"/>
              </a:rPr>
              <a:t>Exemple</a:t>
            </a:r>
            <a:r>
              <a:rPr lang="en-US" sz="3200" dirty="0">
                <a:solidFill>
                  <a:srgbClr val="66696A"/>
                </a:solidFill>
                <a:latin typeface="Futura Std"/>
                <a:cs typeface="Arial"/>
              </a:rPr>
              <a:t> Additional time </a:t>
            </a:r>
            <a:r>
              <a:rPr lang="en-US" sz="1600" dirty="0">
                <a:solidFill>
                  <a:schemeClr val="tx1"/>
                </a:solidFill>
                <a:latin typeface="Arial"/>
                <a:cs typeface="Arial"/>
              </a:rPr>
              <a:t>:</a:t>
            </a:r>
            <a:br>
              <a:rPr lang="en-US" sz="1600" dirty="0">
                <a:solidFill>
                  <a:schemeClr val="tx1"/>
                </a:solidFill>
              </a:rPr>
            </a:br>
            <a:br>
              <a:rPr lang="en-US" dirty="0"/>
            </a:br>
            <a:br>
              <a:rPr lang="en-US" dirty="0"/>
            </a:br>
            <a:br>
              <a:rPr lang="en-US" dirty="0"/>
            </a:br>
            <a:endParaRPr lang="en-US" dirty="0"/>
          </a:p>
        </p:txBody>
      </p:sp>
      <p:sp>
        <p:nvSpPr>
          <p:cNvPr id="15" name="Titre 4">
            <a:extLst>
              <a:ext uri="{FF2B5EF4-FFF2-40B4-BE49-F238E27FC236}">
                <a16:creationId xmlns:a16="http://schemas.microsoft.com/office/drawing/2014/main" id="{EAFED3D3-8CBB-74DD-004A-483BD54DDFD3}"/>
              </a:ext>
            </a:extLst>
          </p:cNvPr>
          <p:cNvSpPr txBox="1">
            <a:spLocks/>
          </p:cNvSpPr>
          <p:nvPr/>
        </p:nvSpPr>
        <p:spPr bwMode="auto">
          <a:xfrm>
            <a:off x="5291557" y="4570101"/>
            <a:ext cx="4174378" cy="758742"/>
          </a:xfrm>
          <a:prstGeom prst="rect">
            <a:avLst/>
          </a:prstGeom>
          <a:noFill/>
          <a:ln>
            <a:noFill/>
          </a:ln>
          <a:effectLst/>
        </p:spPr>
        <p:txBody>
          <a:bodyPr lIns="0" tIns="0" rIns="0" bIns="0" anchor="t"/>
          <a:lstStyle/>
          <a:p>
            <a:pPr algn="l">
              <a:lnSpc>
                <a:spcPct val="150000"/>
              </a:lnSpc>
              <a:defRPr/>
            </a:pPr>
            <a:r>
              <a:rPr lang="en-US" sz="3200" dirty="0">
                <a:solidFill>
                  <a:srgbClr val="66696A"/>
                </a:solidFill>
                <a:latin typeface="Futura Std"/>
                <a:cs typeface="Arial"/>
              </a:rPr>
              <a:t>2) Challenge </a:t>
            </a:r>
            <a:r>
              <a:rPr lang="en-US" sz="1600" dirty="0">
                <a:solidFill>
                  <a:schemeClr val="tx1"/>
                </a:solidFill>
                <a:latin typeface="Arial"/>
                <a:cs typeface="Arial"/>
              </a:rPr>
              <a:t>:</a:t>
            </a:r>
            <a:br>
              <a:rPr lang="en-US" sz="1600" dirty="0">
                <a:solidFill>
                  <a:schemeClr val="tx1"/>
                </a:solidFill>
              </a:rPr>
            </a:br>
            <a:br>
              <a:rPr lang="en-US" dirty="0"/>
            </a:br>
            <a:br>
              <a:rPr lang="en-US" dirty="0"/>
            </a:br>
            <a:br>
              <a:rPr lang="en-US" dirty="0"/>
            </a:br>
            <a:endParaRPr lang="en-US" dirty="0"/>
          </a:p>
        </p:txBody>
      </p:sp>
    </p:spTree>
    <p:extLst>
      <p:ext uri="{BB962C8B-B14F-4D97-AF65-F5344CB8AC3E}">
        <p14:creationId xmlns:p14="http://schemas.microsoft.com/office/powerpoint/2010/main" val="4028328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6235174" y="619562"/>
            <a:ext cx="3794793" cy="2633844"/>
          </a:xfrm>
          <a:prstGeom prst="rect">
            <a:avLst/>
          </a:prstGeom>
        </p:spPr>
      </p:pic>
      <p:pic>
        <p:nvPicPr>
          <p:cNvPr id="4" name="object 4"/>
          <p:cNvPicPr/>
          <p:nvPr/>
        </p:nvPicPr>
        <p:blipFill>
          <a:blip r:embed="rId3" cstate="print"/>
          <a:stretch>
            <a:fillRect/>
          </a:stretch>
        </p:blipFill>
        <p:spPr>
          <a:xfrm>
            <a:off x="4484201" y="5606470"/>
            <a:ext cx="1275099" cy="1272668"/>
          </a:xfrm>
          <a:prstGeom prst="rect">
            <a:avLst/>
          </a:prstGeom>
        </p:spPr>
      </p:pic>
      <p:pic>
        <p:nvPicPr>
          <p:cNvPr id="5" name="object 5"/>
          <p:cNvPicPr/>
          <p:nvPr/>
        </p:nvPicPr>
        <p:blipFill>
          <a:blip r:embed="rId4" cstate="print"/>
          <a:stretch>
            <a:fillRect/>
          </a:stretch>
        </p:blipFill>
        <p:spPr>
          <a:xfrm>
            <a:off x="8855534" y="5862835"/>
            <a:ext cx="686357" cy="759938"/>
          </a:xfrm>
          <a:prstGeom prst="rect">
            <a:avLst/>
          </a:prstGeom>
        </p:spPr>
      </p:pic>
      <p:pic>
        <p:nvPicPr>
          <p:cNvPr id="6" name="object 6"/>
          <p:cNvPicPr/>
          <p:nvPr/>
        </p:nvPicPr>
        <p:blipFill>
          <a:blip r:embed="rId5" cstate="print"/>
          <a:stretch>
            <a:fillRect/>
          </a:stretch>
        </p:blipFill>
        <p:spPr>
          <a:xfrm>
            <a:off x="11579609" y="5621731"/>
            <a:ext cx="2440381" cy="988836"/>
          </a:xfrm>
          <a:prstGeom prst="rect">
            <a:avLst/>
          </a:prstGeom>
        </p:spPr>
      </p:pic>
      <p:pic>
        <p:nvPicPr>
          <p:cNvPr id="7" name="object 7"/>
          <p:cNvPicPr/>
          <p:nvPr/>
        </p:nvPicPr>
        <p:blipFill>
          <a:blip r:embed="rId6" cstate="print"/>
          <a:stretch>
            <a:fillRect/>
          </a:stretch>
        </p:blipFill>
        <p:spPr>
          <a:xfrm>
            <a:off x="3745985" y="7346090"/>
            <a:ext cx="1049364" cy="985784"/>
          </a:xfrm>
          <a:prstGeom prst="rect">
            <a:avLst/>
          </a:prstGeom>
        </p:spPr>
      </p:pic>
      <p:pic>
        <p:nvPicPr>
          <p:cNvPr id="8" name="object 8"/>
          <p:cNvPicPr/>
          <p:nvPr/>
        </p:nvPicPr>
        <p:blipFill>
          <a:blip r:embed="rId7" cstate="print"/>
          <a:stretch>
            <a:fillRect/>
          </a:stretch>
        </p:blipFill>
        <p:spPr>
          <a:xfrm>
            <a:off x="10728526" y="7343038"/>
            <a:ext cx="1754023" cy="964420"/>
          </a:xfrm>
          <a:prstGeom prst="rect">
            <a:avLst/>
          </a:prstGeom>
        </p:spPr>
      </p:pic>
      <p:sp>
        <p:nvSpPr>
          <p:cNvPr id="9" name="object 9"/>
          <p:cNvSpPr/>
          <p:nvPr/>
        </p:nvSpPr>
        <p:spPr>
          <a:xfrm>
            <a:off x="11579614" y="6805890"/>
            <a:ext cx="2431415" cy="0"/>
          </a:xfrm>
          <a:custGeom>
            <a:avLst/>
            <a:gdLst/>
            <a:ahLst/>
            <a:cxnLst/>
            <a:rect l="l" t="t" r="r" b="b"/>
            <a:pathLst>
              <a:path w="2431415">
                <a:moveTo>
                  <a:pt x="0" y="0"/>
                </a:moveTo>
                <a:lnTo>
                  <a:pt x="2431231" y="0"/>
                </a:lnTo>
              </a:path>
            </a:pathLst>
          </a:custGeom>
          <a:ln w="33571">
            <a:solidFill>
              <a:srgbClr val="000000"/>
            </a:solidFill>
          </a:ln>
        </p:spPr>
        <p:txBody>
          <a:bodyPr wrap="square" lIns="0" tIns="0" rIns="0" bIns="0" rtlCol="0"/>
          <a:lstStyle/>
          <a:p>
            <a:endParaRPr/>
          </a:p>
        </p:txBody>
      </p:sp>
      <p:sp>
        <p:nvSpPr>
          <p:cNvPr id="14" name="object 14"/>
          <p:cNvSpPr txBox="1"/>
          <p:nvPr/>
        </p:nvSpPr>
        <p:spPr>
          <a:xfrm>
            <a:off x="5940331" y="6001716"/>
            <a:ext cx="2320925" cy="739775"/>
          </a:xfrm>
          <a:prstGeom prst="rect">
            <a:avLst/>
          </a:prstGeom>
        </p:spPr>
        <p:txBody>
          <a:bodyPr vert="horz" wrap="square" lIns="0" tIns="21590" rIns="0" bIns="0" rtlCol="0">
            <a:spAutoFit/>
          </a:bodyPr>
          <a:lstStyle/>
          <a:p>
            <a:pPr marL="12700" marR="5080" indent="635">
              <a:lnSpc>
                <a:spcPts val="1660"/>
              </a:lnSpc>
              <a:spcBef>
                <a:spcPts val="170"/>
              </a:spcBef>
            </a:pPr>
            <a:r>
              <a:rPr sz="1400" spc="-70" dirty="0">
                <a:latin typeface="Arial"/>
                <a:cs typeface="Arial"/>
              </a:rPr>
              <a:t>VERBANO</a:t>
            </a:r>
            <a:r>
              <a:rPr sz="1400" spc="15" dirty="0">
                <a:latin typeface="Arial"/>
                <a:cs typeface="Arial"/>
              </a:rPr>
              <a:t> </a:t>
            </a:r>
            <a:r>
              <a:rPr sz="1400" spc="-60" dirty="0">
                <a:latin typeface="Arial"/>
                <a:cs typeface="Arial"/>
              </a:rPr>
              <a:t>ZUR</a:t>
            </a:r>
            <a:r>
              <a:rPr sz="1400" spc="-30" dirty="0">
                <a:latin typeface="Arial"/>
                <a:cs typeface="Arial"/>
              </a:rPr>
              <a:t> </a:t>
            </a:r>
            <a:r>
              <a:rPr sz="1400" spc="-100" dirty="0">
                <a:latin typeface="Arial"/>
                <a:cs typeface="Arial"/>
              </a:rPr>
              <a:t>FORDERUNG </a:t>
            </a:r>
            <a:r>
              <a:rPr sz="1400" spc="-85" dirty="0">
                <a:latin typeface="Arial"/>
                <a:cs typeface="Arial"/>
              </a:rPr>
              <a:t>DES</a:t>
            </a:r>
            <a:r>
              <a:rPr sz="1400" spc="30" dirty="0">
                <a:latin typeface="Arial"/>
                <a:cs typeface="Arial"/>
              </a:rPr>
              <a:t> </a:t>
            </a:r>
            <a:r>
              <a:rPr sz="1400" spc="-30" dirty="0">
                <a:latin typeface="Arial"/>
                <a:cs typeface="Arial"/>
              </a:rPr>
              <a:t>MINT-</a:t>
            </a:r>
            <a:r>
              <a:rPr sz="1400" spc="-10" dirty="0">
                <a:latin typeface="Arial"/>
                <a:cs typeface="Arial"/>
              </a:rPr>
              <a:t>UNTERRICHTS</a:t>
            </a:r>
            <a:endParaRPr sz="1400">
              <a:latin typeface="Arial"/>
              <a:cs typeface="Arial"/>
            </a:endParaRPr>
          </a:p>
          <a:p>
            <a:pPr marL="14604">
              <a:lnSpc>
                <a:spcPct val="100000"/>
              </a:lnSpc>
              <a:spcBef>
                <a:spcPts val="550"/>
              </a:spcBef>
            </a:pPr>
            <a:r>
              <a:rPr sz="1400" spc="-10" dirty="0">
                <a:solidFill>
                  <a:srgbClr val="009EDA"/>
                </a:solidFill>
                <a:latin typeface="Arial"/>
                <a:cs typeface="Arial"/>
              </a:rPr>
              <a:t>HESSEN</a:t>
            </a:r>
            <a:endParaRPr sz="1400">
              <a:latin typeface="Arial"/>
              <a:cs typeface="Arial"/>
            </a:endParaRPr>
          </a:p>
        </p:txBody>
      </p:sp>
      <p:sp>
        <p:nvSpPr>
          <p:cNvPr id="15" name="object 15"/>
          <p:cNvSpPr txBox="1"/>
          <p:nvPr/>
        </p:nvSpPr>
        <p:spPr>
          <a:xfrm>
            <a:off x="9446884" y="5968400"/>
            <a:ext cx="1458595" cy="640715"/>
          </a:xfrm>
          <a:prstGeom prst="rect">
            <a:avLst/>
          </a:prstGeom>
        </p:spPr>
        <p:txBody>
          <a:bodyPr vert="horz" wrap="square" lIns="0" tIns="12700" rIns="0" bIns="0" rtlCol="0">
            <a:spAutoFit/>
          </a:bodyPr>
          <a:lstStyle/>
          <a:p>
            <a:pPr marL="12700" marR="5080" indent="73025">
              <a:lnSpc>
                <a:spcPct val="100000"/>
              </a:lnSpc>
              <a:spcBef>
                <a:spcPts val="100"/>
              </a:spcBef>
            </a:pPr>
            <a:r>
              <a:rPr sz="1350" spc="65" dirty="0">
                <a:solidFill>
                  <a:srgbClr val="1F2123"/>
                </a:solidFill>
                <a:latin typeface="Arial"/>
                <a:cs typeface="Arial"/>
              </a:rPr>
              <a:t>GYMNASIUM </a:t>
            </a:r>
            <a:r>
              <a:rPr sz="1350" spc="-10" dirty="0">
                <a:solidFill>
                  <a:srgbClr val="1F2123"/>
                </a:solidFill>
                <a:latin typeface="Arial"/>
                <a:cs typeface="Arial"/>
              </a:rPr>
              <a:t>GOETHESCHULE</a:t>
            </a:r>
            <a:endParaRPr sz="1350">
              <a:latin typeface="Arial"/>
              <a:cs typeface="Arial"/>
            </a:endParaRPr>
          </a:p>
          <a:p>
            <a:pPr marL="141605">
              <a:lnSpc>
                <a:spcPts val="1600"/>
              </a:lnSpc>
            </a:pPr>
            <a:r>
              <a:rPr sz="1350" spc="50" dirty="0">
                <a:solidFill>
                  <a:srgbClr val="1F2123"/>
                </a:solidFill>
                <a:latin typeface="Arial"/>
                <a:cs typeface="Arial"/>
              </a:rPr>
              <a:t>HANNOVER</a:t>
            </a:r>
            <a:endParaRPr sz="1350">
              <a:latin typeface="Arial"/>
              <a:cs typeface="Arial"/>
            </a:endParaRPr>
          </a:p>
        </p:txBody>
      </p:sp>
      <p:grpSp>
        <p:nvGrpSpPr>
          <p:cNvPr id="16" name="object 16"/>
          <p:cNvGrpSpPr/>
          <p:nvPr/>
        </p:nvGrpSpPr>
        <p:grpSpPr>
          <a:xfrm>
            <a:off x="8543360" y="7634682"/>
            <a:ext cx="54610" cy="304800"/>
            <a:chOff x="8543360" y="7634682"/>
            <a:chExt cx="54610" cy="304800"/>
          </a:xfrm>
        </p:grpSpPr>
        <p:sp>
          <p:nvSpPr>
            <p:cNvPr id="17" name="object 17"/>
            <p:cNvSpPr/>
            <p:nvPr/>
          </p:nvSpPr>
          <p:spPr>
            <a:xfrm>
              <a:off x="8543360" y="7636582"/>
              <a:ext cx="6350" cy="302895"/>
            </a:xfrm>
            <a:custGeom>
              <a:avLst/>
              <a:gdLst/>
              <a:ahLst/>
              <a:cxnLst/>
              <a:rect l="l" t="t" r="r" b="b"/>
              <a:pathLst>
                <a:path w="6350" h="302895">
                  <a:moveTo>
                    <a:pt x="6100" y="302662"/>
                  </a:moveTo>
                  <a:lnTo>
                    <a:pt x="0" y="302662"/>
                  </a:lnTo>
                  <a:lnTo>
                    <a:pt x="0" y="0"/>
                  </a:lnTo>
                  <a:lnTo>
                    <a:pt x="6100" y="0"/>
                  </a:lnTo>
                  <a:lnTo>
                    <a:pt x="6100" y="302662"/>
                  </a:lnTo>
                  <a:close/>
                </a:path>
              </a:pathLst>
            </a:custGeom>
            <a:solidFill>
              <a:srgbClr val="EDDFDD"/>
            </a:solidFill>
          </p:spPr>
          <p:txBody>
            <a:bodyPr wrap="square" lIns="0" tIns="0" rIns="0" bIns="0" rtlCol="0"/>
            <a:lstStyle/>
            <a:p>
              <a:endParaRPr/>
            </a:p>
          </p:txBody>
        </p:sp>
        <p:sp>
          <p:nvSpPr>
            <p:cNvPr id="18" name="object 18"/>
            <p:cNvSpPr/>
            <p:nvPr/>
          </p:nvSpPr>
          <p:spPr>
            <a:xfrm>
              <a:off x="8591771" y="7634682"/>
              <a:ext cx="6350" cy="304800"/>
            </a:xfrm>
            <a:custGeom>
              <a:avLst/>
              <a:gdLst/>
              <a:ahLst/>
              <a:cxnLst/>
              <a:rect l="l" t="t" r="r" b="b"/>
              <a:pathLst>
                <a:path w="6350" h="304800">
                  <a:moveTo>
                    <a:pt x="6100" y="304562"/>
                  </a:moveTo>
                  <a:lnTo>
                    <a:pt x="0" y="304562"/>
                  </a:lnTo>
                  <a:lnTo>
                    <a:pt x="0" y="0"/>
                  </a:lnTo>
                  <a:lnTo>
                    <a:pt x="6100" y="0"/>
                  </a:lnTo>
                  <a:lnTo>
                    <a:pt x="6100" y="304562"/>
                  </a:lnTo>
                  <a:close/>
                </a:path>
              </a:pathLst>
            </a:custGeom>
            <a:solidFill>
              <a:srgbClr val="E9C8C3"/>
            </a:solidFill>
          </p:spPr>
          <p:txBody>
            <a:bodyPr wrap="square" lIns="0" tIns="0" rIns="0" bIns="0" rtlCol="0"/>
            <a:lstStyle/>
            <a:p>
              <a:endParaRPr/>
            </a:p>
          </p:txBody>
        </p:sp>
      </p:grpSp>
      <p:sp>
        <p:nvSpPr>
          <p:cNvPr id="19" name="object 19"/>
          <p:cNvSpPr/>
          <p:nvPr/>
        </p:nvSpPr>
        <p:spPr>
          <a:xfrm>
            <a:off x="7436684" y="8029727"/>
            <a:ext cx="900430" cy="0"/>
          </a:xfrm>
          <a:custGeom>
            <a:avLst/>
            <a:gdLst/>
            <a:ahLst/>
            <a:cxnLst/>
            <a:rect l="l" t="t" r="r" b="b"/>
            <a:pathLst>
              <a:path w="900429">
                <a:moveTo>
                  <a:pt x="0" y="0"/>
                </a:moveTo>
                <a:lnTo>
                  <a:pt x="899891" y="0"/>
                </a:lnTo>
              </a:path>
            </a:pathLst>
          </a:custGeom>
          <a:ln w="12716">
            <a:solidFill>
              <a:srgbClr val="C1343F"/>
            </a:solidFill>
          </a:ln>
        </p:spPr>
        <p:txBody>
          <a:bodyPr wrap="square" lIns="0" tIns="0" rIns="0" bIns="0" rtlCol="0"/>
          <a:lstStyle/>
          <a:p>
            <a:endParaRPr/>
          </a:p>
        </p:txBody>
      </p:sp>
      <p:sp>
        <p:nvSpPr>
          <p:cNvPr id="20" name="object 20"/>
          <p:cNvSpPr txBox="1"/>
          <p:nvPr/>
        </p:nvSpPr>
        <p:spPr>
          <a:xfrm>
            <a:off x="4037350" y="7108307"/>
            <a:ext cx="5638165" cy="998219"/>
          </a:xfrm>
          <a:prstGeom prst="rect">
            <a:avLst/>
          </a:prstGeom>
        </p:spPr>
        <p:txBody>
          <a:bodyPr vert="horz" wrap="square" lIns="0" tIns="13335" rIns="0" bIns="0" rtlCol="0">
            <a:spAutoFit/>
          </a:bodyPr>
          <a:lstStyle/>
          <a:p>
            <a:pPr marL="12700">
              <a:lnSpc>
                <a:spcPts val="5835"/>
              </a:lnSpc>
              <a:spcBef>
                <a:spcPts val="105"/>
              </a:spcBef>
              <a:tabLst>
                <a:tab pos="730885" algn="l"/>
                <a:tab pos="4197985" algn="l"/>
              </a:tabLst>
            </a:pPr>
            <a:r>
              <a:rPr sz="5850" spc="45" dirty="0">
                <a:solidFill>
                  <a:srgbClr val="808EB1"/>
                </a:solidFill>
                <a:latin typeface="Arial"/>
                <a:cs typeface="Arial"/>
              </a:rPr>
              <a:t>-</a:t>
            </a:r>
            <a:r>
              <a:rPr sz="5850" dirty="0">
                <a:solidFill>
                  <a:srgbClr val="808EB1"/>
                </a:solidFill>
                <a:latin typeface="Arial"/>
                <a:cs typeface="Arial"/>
              </a:rPr>
              <a:t>	</a:t>
            </a:r>
            <a:r>
              <a:rPr sz="5850" b="1" spc="-890" dirty="0">
                <a:solidFill>
                  <a:srgbClr val="1A64A0"/>
                </a:solidFill>
                <a:latin typeface="Arial"/>
                <a:cs typeface="Arial"/>
              </a:rPr>
              <a:t>L</a:t>
            </a:r>
            <a:r>
              <a:rPr sz="5850" b="1" spc="-894" dirty="0">
                <a:solidFill>
                  <a:srgbClr val="1A64A0"/>
                </a:solidFill>
                <a:latin typeface="Arial"/>
                <a:cs typeface="Arial"/>
              </a:rPr>
              <a:t>I</a:t>
            </a:r>
            <a:r>
              <a:rPr sz="5850" b="1" spc="-890" dirty="0">
                <a:solidFill>
                  <a:srgbClr val="1A64A0"/>
                </a:solidFill>
                <a:latin typeface="Arial"/>
                <a:cs typeface="Arial"/>
              </a:rPr>
              <a:t>G</a:t>
            </a:r>
            <a:r>
              <a:rPr sz="5850" b="1" spc="-894" dirty="0">
                <a:solidFill>
                  <a:srgbClr val="95BACF"/>
                </a:solidFill>
                <a:latin typeface="Arial"/>
                <a:cs typeface="Arial"/>
              </a:rPr>
              <a:t>.</a:t>
            </a:r>
            <a:r>
              <a:rPr sz="5850" b="1" spc="-1610" dirty="0">
                <a:solidFill>
                  <a:srgbClr val="95BACF"/>
                </a:solidFill>
                <a:latin typeface="Arial"/>
                <a:cs typeface="Arial"/>
              </a:rPr>
              <a:t>·</a:t>
            </a:r>
            <a:r>
              <a:rPr sz="5850" b="1" spc="-915" dirty="0">
                <a:solidFill>
                  <a:srgbClr val="95BACF"/>
                </a:solidFill>
                <a:latin typeface="Arial"/>
                <a:cs typeface="Arial"/>
              </a:rPr>
              <a:t>.</a:t>
            </a:r>
            <a:r>
              <a:rPr sz="5850" b="1" spc="-894" dirty="0">
                <a:solidFill>
                  <a:srgbClr val="95BACF"/>
                </a:solidFill>
                <a:latin typeface="Arial"/>
                <a:cs typeface="Arial"/>
              </a:rPr>
              <a:t>.</a:t>
            </a:r>
            <a:r>
              <a:rPr sz="5850" b="1" spc="-975" dirty="0">
                <a:solidFill>
                  <a:srgbClr val="95BACF"/>
                </a:solidFill>
                <a:latin typeface="Arial"/>
                <a:cs typeface="Arial"/>
              </a:rPr>
              <a:t> </a:t>
            </a:r>
            <a:r>
              <a:rPr sz="5850" b="1" spc="-60" dirty="0">
                <a:solidFill>
                  <a:srgbClr val="1A64A0"/>
                </a:solidFill>
                <a:latin typeface="Arial"/>
                <a:cs typeface="Arial"/>
              </a:rPr>
              <a:t>U</a:t>
            </a:r>
            <a:r>
              <a:rPr sz="5850" b="1" spc="-1270" dirty="0">
                <a:solidFill>
                  <a:srgbClr val="95BACF"/>
                </a:solidFill>
                <a:latin typeface="Arial"/>
                <a:cs typeface="Arial"/>
              </a:rPr>
              <a:t>.</a:t>
            </a:r>
            <a:r>
              <a:rPr sz="5850" b="1" spc="-85" dirty="0">
                <a:solidFill>
                  <a:srgbClr val="1A64A0"/>
                </a:solidFill>
                <a:latin typeface="Arial"/>
                <a:cs typeface="Arial"/>
              </a:rPr>
              <a:t>E </a:t>
            </a:r>
            <a:r>
              <a:rPr sz="2150" spc="-310" dirty="0">
                <a:solidFill>
                  <a:srgbClr val="C1343F"/>
                </a:solidFill>
                <a:latin typeface="Arial"/>
                <a:cs typeface="Arial"/>
              </a:rPr>
              <a:t>f</a:t>
            </a:r>
            <a:r>
              <a:rPr sz="2150" spc="-305" dirty="0">
                <a:solidFill>
                  <a:srgbClr val="C1343F"/>
                </a:solidFill>
                <a:latin typeface="Arial"/>
                <a:cs typeface="Arial"/>
              </a:rPr>
              <a:t>o</a:t>
            </a:r>
            <a:r>
              <a:rPr sz="2150" spc="-320" dirty="0">
                <a:solidFill>
                  <a:srgbClr val="C1343F"/>
                </a:solidFill>
                <a:latin typeface="Arial"/>
                <a:cs typeface="Arial"/>
              </a:rPr>
              <a:t>R</a:t>
            </a:r>
            <a:r>
              <a:rPr sz="2150" spc="-295" dirty="0">
                <a:solidFill>
                  <a:srgbClr val="C1343F"/>
                </a:solidFill>
                <a:latin typeface="Arial"/>
                <a:cs typeface="Arial"/>
              </a:rPr>
              <a:t>M</a:t>
            </a:r>
            <a:r>
              <a:rPr sz="2150" spc="-175" dirty="0">
                <a:solidFill>
                  <a:srgbClr val="E67B7C"/>
                </a:solidFill>
                <a:latin typeface="Arial"/>
                <a:cs typeface="Arial"/>
              </a:rPr>
              <a:t>.</a:t>
            </a:r>
            <a:r>
              <a:rPr sz="2150" spc="-310" dirty="0">
                <a:solidFill>
                  <a:srgbClr val="C1343F"/>
                </a:solidFill>
                <a:latin typeface="Arial"/>
                <a:cs typeface="Arial"/>
              </a:rPr>
              <a:t>E</a:t>
            </a:r>
            <a:r>
              <a:rPr sz="2150" spc="-560" dirty="0">
                <a:solidFill>
                  <a:srgbClr val="E993A3"/>
                </a:solidFill>
                <a:latin typeface="Arial"/>
                <a:cs typeface="Arial"/>
              </a:rPr>
              <a:t>·</a:t>
            </a:r>
            <a:r>
              <a:rPr sz="2150" spc="-1750" dirty="0">
                <a:solidFill>
                  <a:srgbClr val="C1343F"/>
                </a:solidFill>
                <a:latin typeface="Arial"/>
                <a:cs typeface="Arial"/>
              </a:rPr>
              <a:t>R</a:t>
            </a:r>
            <a:r>
              <a:rPr sz="2150" spc="-310" dirty="0">
                <a:solidFill>
                  <a:srgbClr val="E993A3"/>
                </a:solidFill>
                <a:latin typeface="Arial"/>
                <a:cs typeface="Arial"/>
              </a:rPr>
              <a:t>.</a:t>
            </a:r>
            <a:r>
              <a:rPr sz="2150" dirty="0">
                <a:solidFill>
                  <a:srgbClr val="E993A3"/>
                </a:solidFill>
                <a:latin typeface="Arial"/>
                <a:cs typeface="Arial"/>
              </a:rPr>
              <a:t>	</a:t>
            </a:r>
            <a:r>
              <a:rPr sz="2150" spc="-145" dirty="0">
                <a:solidFill>
                  <a:srgbClr val="B54664"/>
                </a:solidFill>
                <a:latin typeface="Arial"/>
                <a:cs typeface="Arial"/>
              </a:rPr>
              <a:t>-</a:t>
            </a:r>
            <a:r>
              <a:rPr sz="1800" i="1" spc="-114" dirty="0">
                <a:solidFill>
                  <a:srgbClr val="C1343F"/>
                </a:solidFill>
                <a:latin typeface="Arial"/>
                <a:cs typeface="Arial"/>
              </a:rPr>
              <a:t>I</a:t>
            </a:r>
            <a:r>
              <a:rPr sz="1800" i="1" spc="-790" dirty="0">
                <a:solidFill>
                  <a:srgbClr val="C1343F"/>
                </a:solidFill>
                <a:latin typeface="Arial"/>
                <a:cs typeface="Arial"/>
              </a:rPr>
              <a:t>N</a:t>
            </a:r>
            <a:r>
              <a:rPr sz="1800" spc="-295" dirty="0">
                <a:solidFill>
                  <a:srgbClr val="DD9EB3"/>
                </a:solidFill>
                <a:latin typeface="Arial"/>
                <a:cs typeface="Arial"/>
              </a:rPr>
              <a:t>.</a:t>
            </a:r>
            <a:r>
              <a:rPr sz="1800" i="1" spc="-245" dirty="0">
                <a:solidFill>
                  <a:srgbClr val="BFB3AA"/>
                </a:solidFill>
                <a:latin typeface="Arial"/>
                <a:cs typeface="Arial"/>
              </a:rPr>
              <a:t>.</a:t>
            </a:r>
            <a:r>
              <a:rPr sz="1800" spc="-690" dirty="0">
                <a:solidFill>
                  <a:srgbClr val="BFB3AA"/>
                </a:solidFill>
                <a:latin typeface="Arial"/>
                <a:cs typeface="Arial"/>
              </a:rPr>
              <a:t>•</a:t>
            </a:r>
            <a:r>
              <a:rPr sz="1800" i="1" spc="-180" dirty="0">
                <a:solidFill>
                  <a:srgbClr val="C1343F"/>
                </a:solidFill>
                <a:latin typeface="Arial"/>
                <a:cs typeface="Arial"/>
              </a:rPr>
              <a:t>F</a:t>
            </a:r>
            <a:r>
              <a:rPr sz="2150" spc="-125" dirty="0">
                <a:solidFill>
                  <a:srgbClr val="C1343F"/>
                </a:solidFill>
                <a:latin typeface="Arial"/>
                <a:cs typeface="Arial"/>
              </a:rPr>
              <a:t>oRMER</a:t>
            </a:r>
            <a:r>
              <a:rPr sz="2150" spc="-114" dirty="0">
                <a:solidFill>
                  <a:srgbClr val="C1343F"/>
                </a:solidFill>
                <a:latin typeface="Arial"/>
                <a:cs typeface="Arial"/>
              </a:rPr>
              <a:t>-</a:t>
            </a:r>
            <a:r>
              <a:rPr sz="2150" spc="-145" dirty="0">
                <a:solidFill>
                  <a:srgbClr val="C1343F"/>
                </a:solidFill>
                <a:latin typeface="Arial"/>
                <a:cs typeface="Arial"/>
              </a:rPr>
              <a:t> </a:t>
            </a:r>
            <a:r>
              <a:rPr sz="2150" spc="-415" dirty="0">
                <a:solidFill>
                  <a:srgbClr val="B12F4F"/>
                </a:solidFill>
                <a:latin typeface="Arial"/>
                <a:cs typeface="Arial"/>
              </a:rPr>
              <a:t>•</a:t>
            </a:r>
            <a:endParaRPr sz="2150">
              <a:latin typeface="Arial"/>
              <a:cs typeface="Arial"/>
            </a:endParaRPr>
          </a:p>
          <a:p>
            <a:pPr marL="3399154">
              <a:lnSpc>
                <a:spcPts val="1814"/>
              </a:lnSpc>
            </a:pPr>
            <a:r>
              <a:rPr sz="2500" spc="-420" dirty="0">
                <a:solidFill>
                  <a:srgbClr val="C1343F"/>
                </a:solidFill>
                <a:latin typeface="Times New Roman"/>
                <a:cs typeface="Times New Roman"/>
              </a:rPr>
              <a:t>TAANS</a:t>
            </a:r>
            <a:r>
              <a:rPr sz="2500" spc="-1400" dirty="0">
                <a:solidFill>
                  <a:srgbClr val="C1343F"/>
                </a:solidFill>
                <a:latin typeface="Times New Roman"/>
                <a:cs typeface="Times New Roman"/>
              </a:rPr>
              <a:t>F</a:t>
            </a:r>
            <a:endParaRPr sz="2500">
              <a:latin typeface="Times New Roman"/>
              <a:cs typeface="Times New Roman"/>
            </a:endParaRPr>
          </a:p>
        </p:txBody>
      </p:sp>
      <p:sp>
        <p:nvSpPr>
          <p:cNvPr id="21" name="object 21"/>
          <p:cNvSpPr/>
          <p:nvPr/>
        </p:nvSpPr>
        <p:spPr>
          <a:xfrm>
            <a:off x="8312686" y="8029727"/>
            <a:ext cx="823594" cy="0"/>
          </a:xfrm>
          <a:custGeom>
            <a:avLst/>
            <a:gdLst/>
            <a:ahLst/>
            <a:cxnLst/>
            <a:rect l="l" t="t" r="r" b="b"/>
            <a:pathLst>
              <a:path w="823595">
                <a:moveTo>
                  <a:pt x="0" y="0"/>
                </a:moveTo>
                <a:lnTo>
                  <a:pt x="822980" y="0"/>
                </a:lnTo>
              </a:path>
            </a:pathLst>
          </a:custGeom>
          <a:ln w="12716">
            <a:solidFill>
              <a:srgbClr val="B54664"/>
            </a:solidFill>
          </a:ln>
        </p:spPr>
        <p:txBody>
          <a:bodyPr wrap="square" lIns="0" tIns="0" rIns="0" bIns="0" rtlCol="0"/>
          <a:lstStyle/>
          <a:p>
            <a:endParaRPr/>
          </a:p>
        </p:txBody>
      </p:sp>
      <p:sp>
        <p:nvSpPr>
          <p:cNvPr id="22" name="object 22"/>
          <p:cNvSpPr txBox="1"/>
          <p:nvPr/>
        </p:nvSpPr>
        <p:spPr>
          <a:xfrm>
            <a:off x="8299981" y="7718191"/>
            <a:ext cx="1132840" cy="384175"/>
          </a:xfrm>
          <a:prstGeom prst="rect">
            <a:avLst/>
          </a:prstGeom>
        </p:spPr>
        <p:txBody>
          <a:bodyPr vert="horz" wrap="square" lIns="0" tIns="12700" rIns="0" bIns="0" rtlCol="0">
            <a:spAutoFit/>
          </a:bodyPr>
          <a:lstStyle/>
          <a:p>
            <a:pPr marL="12700">
              <a:lnSpc>
                <a:spcPct val="100000"/>
              </a:lnSpc>
              <a:spcBef>
                <a:spcPts val="100"/>
              </a:spcBef>
              <a:tabLst>
                <a:tab pos="1058545" algn="l"/>
              </a:tabLst>
            </a:pPr>
            <a:r>
              <a:rPr sz="2150" spc="-10" dirty="0">
                <a:solidFill>
                  <a:srgbClr val="C1343F"/>
                </a:solidFill>
                <a:latin typeface="Arial"/>
                <a:cs typeface="Arial"/>
              </a:rPr>
              <a:t>oRMER</a:t>
            </a:r>
            <a:r>
              <a:rPr sz="2150" spc="-10" dirty="0">
                <a:solidFill>
                  <a:srgbClr val="B54664"/>
                </a:solidFill>
                <a:latin typeface="Arial"/>
                <a:cs typeface="Arial"/>
              </a:rPr>
              <a:t>.</a:t>
            </a:r>
            <a:r>
              <a:rPr sz="2150" dirty="0">
                <a:solidFill>
                  <a:srgbClr val="B54664"/>
                </a:solidFill>
                <a:latin typeface="Arial"/>
                <a:cs typeface="Arial"/>
              </a:rPr>
              <a:t>	</a:t>
            </a:r>
            <a:r>
              <a:rPr sz="2350" i="1" spc="-360" dirty="0">
                <a:solidFill>
                  <a:srgbClr val="C1343F"/>
                </a:solidFill>
                <a:latin typeface="Times New Roman"/>
                <a:cs typeface="Times New Roman"/>
              </a:rPr>
              <a:t>I</a:t>
            </a:r>
            <a:endParaRPr sz="2350">
              <a:latin typeface="Times New Roman"/>
              <a:cs typeface="Times New Roman"/>
            </a:endParaRPr>
          </a:p>
        </p:txBody>
      </p:sp>
      <p:sp>
        <p:nvSpPr>
          <p:cNvPr id="23" name="object 23"/>
          <p:cNvSpPr txBox="1"/>
          <p:nvPr/>
        </p:nvSpPr>
        <p:spPr>
          <a:xfrm>
            <a:off x="4802470" y="7951667"/>
            <a:ext cx="2395855" cy="338455"/>
          </a:xfrm>
          <a:prstGeom prst="rect">
            <a:avLst/>
          </a:prstGeom>
        </p:spPr>
        <p:txBody>
          <a:bodyPr vert="horz" wrap="square" lIns="0" tIns="12700" rIns="0" bIns="0" rtlCol="0">
            <a:spAutoFit/>
          </a:bodyPr>
          <a:lstStyle/>
          <a:p>
            <a:pPr marL="12700">
              <a:lnSpc>
                <a:spcPct val="100000"/>
              </a:lnSpc>
              <a:spcBef>
                <a:spcPts val="100"/>
              </a:spcBef>
              <a:tabLst>
                <a:tab pos="367030" algn="l"/>
              </a:tabLst>
            </a:pPr>
            <a:r>
              <a:rPr sz="2050" b="1" spc="-495" dirty="0">
                <a:solidFill>
                  <a:srgbClr val="2F6795"/>
                </a:solidFill>
                <a:latin typeface="Arial"/>
                <a:cs typeface="Arial"/>
              </a:rPr>
              <a:t>de</a:t>
            </a:r>
            <a:r>
              <a:rPr sz="2050" b="1" dirty="0">
                <a:solidFill>
                  <a:srgbClr val="2F6795"/>
                </a:solidFill>
                <a:latin typeface="Arial"/>
                <a:cs typeface="Arial"/>
              </a:rPr>
              <a:t>	</a:t>
            </a:r>
            <a:r>
              <a:rPr sz="2050" b="1" spc="55" dirty="0">
                <a:solidFill>
                  <a:srgbClr val="2F6795"/>
                </a:solidFill>
                <a:latin typeface="Arial"/>
                <a:cs typeface="Arial"/>
              </a:rPr>
              <a:t>l'enseignement</a:t>
            </a:r>
            <a:endParaRPr sz="2050">
              <a:latin typeface="Arial"/>
              <a:cs typeface="Arial"/>
            </a:endParaRPr>
          </a:p>
        </p:txBody>
      </p:sp>
      <p:pic>
        <p:nvPicPr>
          <p:cNvPr id="25" name="Immagine 24">
            <a:extLst>
              <a:ext uri="{FF2B5EF4-FFF2-40B4-BE49-F238E27FC236}">
                <a16:creationId xmlns:a16="http://schemas.microsoft.com/office/drawing/2014/main" id="{7E82ADB7-6D29-4082-068B-B39E8500E7B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91576" y="5314794"/>
            <a:ext cx="2197824" cy="164836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6070600" y="203200"/>
            <a:ext cx="4026546" cy="787400"/>
          </a:xfrm>
          <a:prstGeom prst="rect">
            <a:avLst/>
          </a:prstGeom>
        </p:spPr>
        <p:txBody>
          <a:bodyPr vert="horz" wrap="square" lIns="0" tIns="12700" rIns="0" bIns="0" rtlCol="0">
            <a:spAutoFit/>
          </a:bodyPr>
          <a:lstStyle/>
          <a:p>
            <a:pPr marL="266700" algn="ctr">
              <a:lnSpc>
                <a:spcPct val="100000"/>
              </a:lnSpc>
              <a:spcBef>
                <a:spcPts val="100"/>
              </a:spcBef>
            </a:pPr>
            <a:r>
              <a:rPr lang="it-IT" spc="-10" dirty="0"/>
              <a:t>Quiz!</a:t>
            </a:r>
            <a:endParaRPr spc="-10" dirty="0"/>
          </a:p>
        </p:txBody>
      </p:sp>
      <p:sp>
        <p:nvSpPr>
          <p:cNvPr id="4" name="object 4"/>
          <p:cNvSpPr txBox="1"/>
          <p:nvPr/>
        </p:nvSpPr>
        <p:spPr>
          <a:xfrm>
            <a:off x="1270000" y="1574800"/>
            <a:ext cx="7443469" cy="6537687"/>
          </a:xfrm>
          <a:prstGeom prst="rect">
            <a:avLst/>
          </a:prstGeom>
        </p:spPr>
        <p:txBody>
          <a:bodyPr vert="horz" wrap="square" lIns="0" tIns="12700" rIns="0" bIns="0" rtlCol="0">
            <a:spAutoFit/>
          </a:bodyPr>
          <a:lstStyle/>
          <a:p>
            <a:pPr algn="l">
              <a:lnSpc>
                <a:spcPct val="100000"/>
              </a:lnSpc>
              <a:spcBef>
                <a:spcPts val="100"/>
              </a:spcBef>
            </a:pPr>
            <a:r>
              <a:rPr lang="en-US" sz="2800" dirty="0">
                <a:solidFill>
                  <a:schemeClr val="tx2"/>
                </a:solidFill>
                <a:latin typeface="Futura Std"/>
                <a:cs typeface="Arial"/>
              </a:rPr>
              <a:t>1) What are the 2 parts of a robot ?</a:t>
            </a:r>
            <a:br>
              <a:rPr lang="en-US" sz="2800" dirty="0">
                <a:solidFill>
                  <a:schemeClr val="tx2"/>
                </a:solidFill>
                <a:latin typeface="Futura Std"/>
                <a:cs typeface="Arial"/>
              </a:rPr>
            </a:br>
            <a:r>
              <a:rPr lang="en-US" sz="2800" dirty="0">
                <a:solidFill>
                  <a:schemeClr val="tx2"/>
                </a:solidFill>
                <a:latin typeface="Futura Std"/>
                <a:cs typeface="Arial"/>
              </a:rPr>
              <a:t>      </a:t>
            </a:r>
            <a:r>
              <a:rPr lang="en-US" sz="2800" dirty="0">
                <a:solidFill>
                  <a:srgbClr val="66696A"/>
                </a:solidFill>
                <a:latin typeface="Futura Std"/>
                <a:cs typeface="Arial"/>
              </a:rPr>
              <a:t>a) Material &amp; Code</a:t>
            </a:r>
            <a:br>
              <a:rPr lang="en-US" sz="2800" dirty="0">
                <a:solidFill>
                  <a:srgbClr val="66696A"/>
                </a:solidFill>
                <a:latin typeface="Futura Std"/>
                <a:cs typeface="Arial"/>
              </a:rPr>
            </a:br>
            <a:r>
              <a:rPr lang="en-US" sz="2800" dirty="0">
                <a:solidFill>
                  <a:srgbClr val="66696A"/>
                </a:solidFill>
                <a:latin typeface="Futura Std"/>
                <a:cs typeface="Arial"/>
              </a:rPr>
              <a:t>      b) Hardware &amp; Software</a:t>
            </a:r>
            <a:br>
              <a:rPr lang="en-US" sz="2800" dirty="0">
                <a:solidFill>
                  <a:srgbClr val="66696A"/>
                </a:solidFill>
                <a:latin typeface="Futura Std"/>
              </a:rPr>
            </a:br>
            <a:r>
              <a:rPr lang="en-US" sz="2800" dirty="0">
                <a:solidFill>
                  <a:srgbClr val="66696A"/>
                </a:solidFill>
                <a:latin typeface="Futura Std"/>
              </a:rPr>
              <a:t>      c) Electronics &amp; Mechanics</a:t>
            </a:r>
            <a:br>
              <a:rPr lang="en-US" sz="2800" dirty="0">
                <a:latin typeface="Futura Std"/>
              </a:rPr>
            </a:br>
            <a:br>
              <a:rPr lang="en-US" sz="2800" dirty="0">
                <a:latin typeface="Futura Std"/>
              </a:rPr>
            </a:br>
            <a:r>
              <a:rPr lang="en-US" sz="2800" dirty="0">
                <a:solidFill>
                  <a:schemeClr val="tx2"/>
                </a:solidFill>
                <a:latin typeface="Futura Std"/>
                <a:cs typeface="Arial"/>
              </a:rPr>
              <a:t>2) What is an IDE ?</a:t>
            </a:r>
            <a:br>
              <a:rPr lang="en-US" sz="2800" dirty="0">
                <a:solidFill>
                  <a:schemeClr val="tx2"/>
                </a:solidFill>
                <a:latin typeface="Futura Std"/>
                <a:cs typeface="Arial"/>
              </a:rPr>
            </a:br>
            <a:r>
              <a:rPr lang="en-US" sz="2800" dirty="0">
                <a:solidFill>
                  <a:schemeClr val="tx2"/>
                </a:solidFill>
                <a:latin typeface="Futura Std"/>
                <a:cs typeface="Arial"/>
              </a:rPr>
              <a:t>      </a:t>
            </a:r>
            <a:r>
              <a:rPr lang="en-US" sz="2800" dirty="0">
                <a:solidFill>
                  <a:srgbClr val="66696A"/>
                </a:solidFill>
                <a:latin typeface="Futura Std"/>
                <a:cs typeface="Arial"/>
              </a:rPr>
              <a:t>a) A platform to code</a:t>
            </a:r>
            <a:br>
              <a:rPr lang="en-US" sz="2800" dirty="0">
                <a:solidFill>
                  <a:srgbClr val="66696A"/>
                </a:solidFill>
                <a:latin typeface="Futura Std"/>
                <a:cs typeface="Arial"/>
              </a:rPr>
            </a:br>
            <a:r>
              <a:rPr lang="en-US" sz="2800" dirty="0">
                <a:solidFill>
                  <a:srgbClr val="66696A"/>
                </a:solidFill>
                <a:latin typeface="Futura Std"/>
                <a:cs typeface="Arial"/>
              </a:rPr>
              <a:t>      b) The code design</a:t>
            </a:r>
            <a:br>
              <a:rPr lang="en-US" sz="2800" dirty="0">
                <a:solidFill>
                  <a:srgbClr val="66696A"/>
                </a:solidFill>
                <a:latin typeface="Futura Std"/>
              </a:rPr>
            </a:br>
            <a:r>
              <a:rPr lang="en-US" sz="2800" dirty="0">
                <a:solidFill>
                  <a:srgbClr val="66696A"/>
                </a:solidFill>
                <a:latin typeface="Futura Std"/>
              </a:rPr>
              <a:t>      c) The block code of </a:t>
            </a:r>
            <a:r>
              <a:rPr lang="en-US" sz="2800" dirty="0" err="1">
                <a:solidFill>
                  <a:srgbClr val="66696A"/>
                </a:solidFill>
                <a:latin typeface="Futura Std"/>
              </a:rPr>
              <a:t>Maqueen</a:t>
            </a:r>
            <a:r>
              <a:rPr lang="en-US" sz="2800" dirty="0">
                <a:solidFill>
                  <a:srgbClr val="66696A"/>
                </a:solidFill>
                <a:latin typeface="Futura Std"/>
              </a:rPr>
              <a:t> +</a:t>
            </a:r>
            <a:br>
              <a:rPr lang="en-US" sz="2800" dirty="0">
                <a:solidFill>
                  <a:srgbClr val="66696A"/>
                </a:solidFill>
                <a:latin typeface="Futura Std"/>
              </a:rPr>
            </a:br>
            <a:br>
              <a:rPr lang="en-US" sz="2800" dirty="0">
                <a:latin typeface="Futura Std"/>
              </a:rPr>
            </a:br>
            <a:r>
              <a:rPr lang="en-US" sz="2800" dirty="0">
                <a:solidFill>
                  <a:schemeClr val="tx2"/>
                </a:solidFill>
                <a:latin typeface="Futura Std"/>
                <a:cs typeface="Arial"/>
              </a:rPr>
              <a:t>3) How does a motor convert ?</a:t>
            </a:r>
            <a:br>
              <a:rPr lang="en-US" sz="2800" dirty="0">
                <a:solidFill>
                  <a:schemeClr val="tx2"/>
                </a:solidFill>
                <a:latin typeface="Futura Std"/>
                <a:cs typeface="Arial"/>
              </a:rPr>
            </a:br>
            <a:r>
              <a:rPr lang="en-US" sz="2800" dirty="0">
                <a:solidFill>
                  <a:srgbClr val="66696A"/>
                </a:solidFill>
                <a:latin typeface="Futura Std"/>
                <a:cs typeface="Arial"/>
              </a:rPr>
              <a:t>      a) Electricity in rotation</a:t>
            </a:r>
            <a:br>
              <a:rPr lang="en-US" sz="2800" dirty="0">
                <a:solidFill>
                  <a:srgbClr val="66696A"/>
                </a:solidFill>
                <a:latin typeface="Futura Std"/>
                <a:cs typeface="Arial"/>
              </a:rPr>
            </a:br>
            <a:r>
              <a:rPr lang="en-US" sz="2800" dirty="0">
                <a:solidFill>
                  <a:srgbClr val="66696A"/>
                </a:solidFill>
                <a:latin typeface="Futura Std"/>
                <a:cs typeface="Arial"/>
              </a:rPr>
              <a:t>      b) Electricity in mechanics</a:t>
            </a:r>
            <a:br>
              <a:rPr lang="en-US" sz="2800" dirty="0">
                <a:solidFill>
                  <a:srgbClr val="66696A"/>
                </a:solidFill>
                <a:latin typeface="Futura Std"/>
              </a:rPr>
            </a:br>
            <a:r>
              <a:rPr lang="en-US" sz="2800" dirty="0">
                <a:solidFill>
                  <a:srgbClr val="66696A"/>
                </a:solidFill>
                <a:latin typeface="Futura Std"/>
              </a:rPr>
              <a:t>      c) Electricity in sound</a:t>
            </a:r>
            <a:br>
              <a:rPr lang="en-US" sz="3200" dirty="0">
                <a:solidFill>
                  <a:srgbClr val="66696A"/>
                </a:solidFill>
                <a:latin typeface="Futura Std"/>
              </a:rPr>
            </a:br>
            <a:endParaRPr sz="3200" dirty="0">
              <a:solidFill>
                <a:srgbClr val="66696A"/>
              </a:solidFill>
              <a:latin typeface="Futura Std"/>
              <a:cs typeface="Futura Std"/>
            </a:endParaRPr>
          </a:p>
        </p:txBody>
      </p:sp>
      <p:sp>
        <p:nvSpPr>
          <p:cNvPr id="8" name="Titre 4">
            <a:extLst>
              <a:ext uri="{FF2B5EF4-FFF2-40B4-BE49-F238E27FC236}">
                <a16:creationId xmlns:a16="http://schemas.microsoft.com/office/drawing/2014/main" id="{0F87964C-41DF-B457-44DD-CE0B4F06656D}"/>
              </a:ext>
            </a:extLst>
          </p:cNvPr>
          <p:cNvSpPr txBox="1">
            <a:spLocks/>
          </p:cNvSpPr>
          <p:nvPr/>
        </p:nvSpPr>
        <p:spPr bwMode="auto">
          <a:xfrm>
            <a:off x="8280400" y="1574801"/>
            <a:ext cx="7696200" cy="7010400"/>
          </a:xfrm>
          <a:prstGeom prst="rect">
            <a:avLst/>
          </a:prstGeom>
          <a:noFill/>
          <a:ln>
            <a:noFill/>
          </a:ln>
          <a:effectLst/>
        </p:spPr>
        <p:txBody>
          <a:bodyPr lIns="0" tIns="0" rIns="0" bIns="0" anchor="t"/>
          <a:lstStyle/>
          <a:p>
            <a:pPr algn="l">
              <a:defRPr/>
            </a:pPr>
            <a:r>
              <a:rPr lang="en-US" sz="2800" dirty="0">
                <a:solidFill>
                  <a:schemeClr val="tx2"/>
                </a:solidFill>
                <a:latin typeface="Futura Std"/>
                <a:cs typeface="Arial"/>
              </a:rPr>
              <a:t>4) How to move the robot </a:t>
            </a:r>
            <a:r>
              <a:rPr lang="en-US" sz="2800" dirty="0">
                <a:solidFill>
                  <a:srgbClr val="66696A"/>
                </a:solidFill>
                <a:latin typeface="Futura Std"/>
                <a:cs typeface="Arial"/>
              </a:rPr>
              <a:t>forward for 1 seconds ?</a:t>
            </a:r>
            <a:br>
              <a:rPr lang="en-US" sz="2800" dirty="0">
                <a:solidFill>
                  <a:srgbClr val="66696A"/>
                </a:solidFill>
                <a:latin typeface="Futura Std"/>
                <a:cs typeface="Arial"/>
              </a:rPr>
            </a:br>
            <a:r>
              <a:rPr lang="en-US" sz="2800" dirty="0">
                <a:solidFill>
                  <a:srgbClr val="66696A"/>
                </a:solidFill>
                <a:latin typeface="Futura Std"/>
                <a:cs typeface="Arial"/>
              </a:rPr>
              <a:t>      a)</a:t>
            </a:r>
            <a:br>
              <a:rPr lang="en-US" sz="2800" dirty="0">
                <a:solidFill>
                  <a:srgbClr val="66696A"/>
                </a:solidFill>
                <a:latin typeface="Futura Std"/>
                <a:cs typeface="Arial"/>
              </a:rPr>
            </a:br>
            <a:r>
              <a:rPr lang="en-US" sz="2800" dirty="0">
                <a:solidFill>
                  <a:srgbClr val="66696A"/>
                </a:solidFill>
                <a:latin typeface="Futura Std"/>
                <a:cs typeface="Arial"/>
              </a:rPr>
              <a:t>      b)</a:t>
            </a:r>
            <a:br>
              <a:rPr lang="en-US" sz="2800" dirty="0">
                <a:solidFill>
                  <a:srgbClr val="66696A"/>
                </a:solidFill>
                <a:latin typeface="Futura Std"/>
              </a:rPr>
            </a:br>
            <a:r>
              <a:rPr lang="en-US" sz="2800" dirty="0">
                <a:solidFill>
                  <a:srgbClr val="66696A"/>
                </a:solidFill>
                <a:latin typeface="Futura Std"/>
              </a:rPr>
              <a:t>      c)</a:t>
            </a:r>
            <a:br>
              <a:rPr lang="en-US" sz="2800" dirty="0">
                <a:latin typeface="Futura Std"/>
              </a:rPr>
            </a:br>
            <a:br>
              <a:rPr lang="en-US" sz="2800" dirty="0">
                <a:latin typeface="Futura Std"/>
              </a:rPr>
            </a:br>
            <a:r>
              <a:rPr lang="en-US" sz="2800" dirty="0">
                <a:solidFill>
                  <a:schemeClr val="tx2"/>
                </a:solidFill>
                <a:latin typeface="Futura Std"/>
                <a:cs typeface="Arial"/>
              </a:rPr>
              <a:t>5) Is it possible to change the color of the LEDs ?</a:t>
            </a:r>
            <a:br>
              <a:rPr lang="en-US" sz="2800" dirty="0">
                <a:solidFill>
                  <a:schemeClr val="tx2"/>
                </a:solidFill>
                <a:latin typeface="Futura Std"/>
                <a:cs typeface="Arial"/>
              </a:rPr>
            </a:br>
            <a:r>
              <a:rPr lang="en-US" sz="2800" dirty="0">
                <a:solidFill>
                  <a:schemeClr val="tx2"/>
                </a:solidFill>
                <a:latin typeface="Futura Std"/>
                <a:cs typeface="Arial"/>
              </a:rPr>
              <a:t>      </a:t>
            </a:r>
            <a:r>
              <a:rPr lang="en-US" sz="2800" dirty="0">
                <a:solidFill>
                  <a:srgbClr val="66696A"/>
                </a:solidFill>
                <a:latin typeface="Futura Std"/>
                <a:cs typeface="Arial"/>
              </a:rPr>
              <a:t>a) Yes</a:t>
            </a:r>
            <a:br>
              <a:rPr lang="en-US" sz="2800" dirty="0">
                <a:solidFill>
                  <a:srgbClr val="66696A"/>
                </a:solidFill>
                <a:latin typeface="Futura Std"/>
                <a:cs typeface="Arial"/>
              </a:rPr>
            </a:br>
            <a:r>
              <a:rPr lang="en-US" sz="2800" dirty="0">
                <a:solidFill>
                  <a:srgbClr val="66696A"/>
                </a:solidFill>
                <a:latin typeface="Futura Std"/>
                <a:cs typeface="Arial"/>
              </a:rPr>
              <a:t>      b) No</a:t>
            </a:r>
            <a:br>
              <a:rPr lang="en-US" sz="2800" dirty="0">
                <a:solidFill>
                  <a:srgbClr val="66696A"/>
                </a:solidFill>
                <a:latin typeface="Futura Std"/>
              </a:rPr>
            </a:br>
            <a:br>
              <a:rPr lang="en-US" sz="2800" dirty="0">
                <a:latin typeface="Futura Std"/>
              </a:rPr>
            </a:br>
            <a:r>
              <a:rPr lang="en-US" sz="2800" dirty="0">
                <a:solidFill>
                  <a:schemeClr val="tx2"/>
                </a:solidFill>
                <a:latin typeface="Futura Std"/>
                <a:cs typeface="Arial"/>
              </a:rPr>
              <a:t>6) What parameters cannot be changed using a "music" block ?</a:t>
            </a:r>
            <a:br>
              <a:rPr lang="en-US" sz="2800" dirty="0">
                <a:solidFill>
                  <a:schemeClr val="tx2"/>
                </a:solidFill>
                <a:latin typeface="Futura Std"/>
                <a:cs typeface="Arial"/>
              </a:rPr>
            </a:br>
            <a:r>
              <a:rPr lang="en-US" sz="2800" dirty="0">
                <a:solidFill>
                  <a:srgbClr val="66696A"/>
                </a:solidFill>
                <a:latin typeface="Futura Std"/>
                <a:cs typeface="Arial"/>
              </a:rPr>
              <a:t>      a) Intensity and tone</a:t>
            </a:r>
            <a:br>
              <a:rPr lang="en-US" sz="2800" dirty="0">
                <a:solidFill>
                  <a:srgbClr val="66696A"/>
                </a:solidFill>
                <a:latin typeface="Futura Std"/>
                <a:cs typeface="Arial"/>
              </a:rPr>
            </a:br>
            <a:r>
              <a:rPr lang="en-US" sz="2800" dirty="0">
                <a:solidFill>
                  <a:srgbClr val="66696A"/>
                </a:solidFill>
                <a:latin typeface="Futura Std"/>
                <a:cs typeface="Arial"/>
              </a:rPr>
              <a:t>      b) </a:t>
            </a:r>
            <a:r>
              <a:rPr lang="en-US" sz="2800" dirty="0">
                <a:solidFill>
                  <a:srgbClr val="66696A"/>
                </a:solidFill>
                <a:latin typeface="Futura Std"/>
              </a:rPr>
              <a:t>Volume and melody name</a:t>
            </a:r>
            <a:br>
              <a:rPr lang="en-US" sz="2800" dirty="0">
                <a:solidFill>
                  <a:srgbClr val="66696A"/>
                </a:solidFill>
                <a:latin typeface="Futura Std"/>
              </a:rPr>
            </a:br>
            <a:r>
              <a:rPr lang="en-US" sz="2800" dirty="0">
                <a:solidFill>
                  <a:srgbClr val="66696A"/>
                </a:solidFill>
                <a:latin typeface="Futura Std"/>
              </a:rPr>
              <a:t>      c) </a:t>
            </a:r>
            <a:r>
              <a:rPr lang="en-US" sz="2800" dirty="0">
                <a:solidFill>
                  <a:srgbClr val="66696A"/>
                </a:solidFill>
                <a:latin typeface="Futura Std"/>
                <a:cs typeface="Arial"/>
              </a:rPr>
              <a:t>Melody and rhythm</a:t>
            </a:r>
            <a:br>
              <a:rPr lang="en-US" sz="3200" dirty="0">
                <a:solidFill>
                  <a:srgbClr val="66696A"/>
                </a:solidFill>
              </a:rPr>
            </a:br>
            <a:br>
              <a:rPr lang="en-US" sz="3200" dirty="0">
                <a:solidFill>
                  <a:srgbClr val="66696A"/>
                </a:solidFill>
              </a:rPr>
            </a:br>
            <a:br>
              <a:rPr lang="en-US" sz="3200" dirty="0">
                <a:solidFill>
                  <a:srgbClr val="66696A"/>
                </a:solidFill>
              </a:rPr>
            </a:br>
            <a:br>
              <a:rPr lang="en-US" sz="3200" dirty="0">
                <a:solidFill>
                  <a:srgbClr val="66696A"/>
                </a:solidFill>
              </a:rPr>
            </a:br>
            <a:endParaRPr lang="en-US" sz="3200" dirty="0">
              <a:solidFill>
                <a:srgbClr val="66696A"/>
              </a:solidFill>
            </a:endParaRPr>
          </a:p>
        </p:txBody>
      </p:sp>
      <p:grpSp>
        <p:nvGrpSpPr>
          <p:cNvPr id="9" name="Groupe 14">
            <a:extLst>
              <a:ext uri="{FF2B5EF4-FFF2-40B4-BE49-F238E27FC236}">
                <a16:creationId xmlns:a16="http://schemas.microsoft.com/office/drawing/2014/main" id="{645D9E1C-08B6-20F9-8C8A-05E06A116B7F}"/>
              </a:ext>
            </a:extLst>
          </p:cNvPr>
          <p:cNvGrpSpPr/>
          <p:nvPr/>
        </p:nvGrpSpPr>
        <p:grpSpPr>
          <a:xfrm>
            <a:off x="9436878" y="2413000"/>
            <a:ext cx="3733800" cy="1448726"/>
            <a:chOff x="4968552" y="1391935"/>
            <a:chExt cx="2205038" cy="686726"/>
          </a:xfrm>
        </p:grpSpPr>
        <p:pic>
          <p:nvPicPr>
            <p:cNvPr id="10" name="Image 5">
              <a:extLst>
                <a:ext uri="{FF2B5EF4-FFF2-40B4-BE49-F238E27FC236}">
                  <a16:creationId xmlns:a16="http://schemas.microsoft.com/office/drawing/2014/main" id="{B61E7B51-ED6C-7D1E-6B94-F7D6EC799486}"/>
                </a:ext>
              </a:extLst>
            </p:cNvPr>
            <p:cNvPicPr>
              <a:picLocks noChangeAspect="1"/>
            </p:cNvPicPr>
            <p:nvPr/>
          </p:nvPicPr>
          <p:blipFill rotWithShape="1">
            <a:blip r:embed="rId2"/>
            <a:srcRect b="9501"/>
            <a:stretch/>
          </p:blipFill>
          <p:spPr>
            <a:xfrm>
              <a:off x="4968552" y="1391935"/>
              <a:ext cx="863055" cy="214409"/>
            </a:xfrm>
            <a:prstGeom prst="rect">
              <a:avLst/>
            </a:prstGeom>
          </p:spPr>
        </p:pic>
        <p:pic>
          <p:nvPicPr>
            <p:cNvPr id="11" name="Image 11">
              <a:extLst>
                <a:ext uri="{FF2B5EF4-FFF2-40B4-BE49-F238E27FC236}">
                  <a16:creationId xmlns:a16="http://schemas.microsoft.com/office/drawing/2014/main" id="{AE5ADA54-EB7E-E91F-77B6-4296FBF743DF}"/>
                </a:ext>
              </a:extLst>
            </p:cNvPr>
            <p:cNvPicPr>
              <a:picLocks noChangeAspect="1"/>
            </p:cNvPicPr>
            <p:nvPr/>
          </p:nvPicPr>
          <p:blipFill>
            <a:blip r:embed="rId3"/>
            <a:stretch>
              <a:fillRect/>
            </a:stretch>
          </p:blipFill>
          <p:spPr bwMode="auto">
            <a:xfrm>
              <a:off x="4968552" y="1839855"/>
              <a:ext cx="863055" cy="238806"/>
            </a:xfrm>
            <a:prstGeom prst="rect">
              <a:avLst/>
            </a:prstGeom>
          </p:spPr>
        </p:pic>
        <p:pic>
          <p:nvPicPr>
            <p:cNvPr id="12" name="Image 13">
              <a:extLst>
                <a:ext uri="{FF2B5EF4-FFF2-40B4-BE49-F238E27FC236}">
                  <a16:creationId xmlns:a16="http://schemas.microsoft.com/office/drawing/2014/main" id="{2BA18A89-AC84-D0A2-928A-A594FDFE9402}"/>
                </a:ext>
              </a:extLst>
            </p:cNvPr>
            <p:cNvPicPr>
              <a:picLocks noChangeAspect="1"/>
            </p:cNvPicPr>
            <p:nvPr/>
          </p:nvPicPr>
          <p:blipFill>
            <a:blip r:embed="rId4"/>
            <a:stretch>
              <a:fillRect/>
            </a:stretch>
          </p:blipFill>
          <p:spPr>
            <a:xfrm>
              <a:off x="4968552" y="1616017"/>
              <a:ext cx="2205038" cy="223838"/>
            </a:xfrm>
            <a:prstGeom prst="rect">
              <a:avLst/>
            </a:prstGeom>
          </p:spPr>
        </p:pic>
      </p:grpSp>
    </p:spTree>
    <p:extLst>
      <p:ext uri="{BB962C8B-B14F-4D97-AF65-F5344CB8AC3E}">
        <p14:creationId xmlns:p14="http://schemas.microsoft.com/office/powerpoint/2010/main" val="21743331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6070600" y="203200"/>
            <a:ext cx="4026546" cy="787400"/>
          </a:xfrm>
          <a:prstGeom prst="rect">
            <a:avLst/>
          </a:prstGeom>
        </p:spPr>
        <p:txBody>
          <a:bodyPr vert="horz" wrap="square" lIns="0" tIns="12700" rIns="0" bIns="0" rtlCol="0">
            <a:spAutoFit/>
          </a:bodyPr>
          <a:lstStyle/>
          <a:p>
            <a:pPr marL="266700" algn="ctr">
              <a:lnSpc>
                <a:spcPct val="100000"/>
              </a:lnSpc>
              <a:spcBef>
                <a:spcPts val="100"/>
              </a:spcBef>
            </a:pPr>
            <a:r>
              <a:rPr lang="it-IT" spc="-10" dirty="0"/>
              <a:t>Summary</a:t>
            </a:r>
            <a:endParaRPr spc="-10" dirty="0"/>
          </a:p>
        </p:txBody>
      </p:sp>
      <p:sp>
        <p:nvSpPr>
          <p:cNvPr id="4" name="object 4"/>
          <p:cNvSpPr txBox="1"/>
          <p:nvPr/>
        </p:nvSpPr>
        <p:spPr>
          <a:xfrm>
            <a:off x="1270000" y="1574800"/>
            <a:ext cx="7443469" cy="5934958"/>
          </a:xfrm>
          <a:prstGeom prst="rect">
            <a:avLst/>
          </a:prstGeom>
        </p:spPr>
        <p:txBody>
          <a:bodyPr vert="horz" wrap="square" lIns="0" tIns="12700" rIns="0" bIns="0" rtlCol="0">
            <a:spAutoFit/>
          </a:bodyPr>
          <a:lstStyle/>
          <a:p>
            <a:pPr marL="0" marR="0" indent="0" algn="l">
              <a:lnSpc>
                <a:spcPct val="100000"/>
              </a:lnSpc>
              <a:spcBef>
                <a:spcPts val="0"/>
              </a:spcBef>
              <a:spcAft>
                <a:spcPts val="0"/>
              </a:spcAft>
              <a:defRPr/>
            </a:pPr>
            <a:r>
              <a:rPr lang="en-US" sz="3200" b="1" dirty="0">
                <a:solidFill>
                  <a:schemeClr val="tx2"/>
                </a:solidFill>
                <a:latin typeface="Futura Std"/>
                <a:cs typeface="Arial"/>
              </a:rPr>
              <a:t>I/- The variables</a:t>
            </a:r>
            <a:br>
              <a:rPr lang="en-US" sz="3200" strike="noStrike" dirty="0">
                <a:solidFill>
                  <a:schemeClr val="bg1"/>
                </a:solidFill>
                <a:latin typeface="Futura Std"/>
              </a:rPr>
            </a:br>
            <a:r>
              <a:rPr lang="en-US" sz="3200" strike="noStrike" dirty="0">
                <a:solidFill>
                  <a:srgbClr val="66696A"/>
                </a:solidFill>
                <a:latin typeface="Futura Std"/>
              </a:rPr>
              <a:t>	</a:t>
            </a:r>
            <a:r>
              <a:rPr lang="en-US" sz="3200" u="none" strike="noStrike" dirty="0">
                <a:solidFill>
                  <a:srgbClr val="66696A"/>
                </a:solidFill>
                <a:latin typeface="Futura Std"/>
                <a:cs typeface="Arial"/>
              </a:rPr>
              <a:t>1) </a:t>
            </a:r>
            <a:r>
              <a:rPr lang="en-US" sz="3200" dirty="0">
                <a:solidFill>
                  <a:srgbClr val="66696A"/>
                </a:solidFill>
                <a:latin typeface="Futura Std"/>
                <a:cs typeface="Arial"/>
              </a:rPr>
              <a:t>What are</a:t>
            </a:r>
            <a:r>
              <a:rPr lang="en-US" sz="3200" u="none" strike="noStrike" dirty="0">
                <a:solidFill>
                  <a:srgbClr val="66696A"/>
                </a:solidFill>
                <a:latin typeface="Futura Std"/>
                <a:cs typeface="Arial"/>
              </a:rPr>
              <a:t> variables ?</a:t>
            </a:r>
            <a:br>
              <a:rPr lang="en-US" sz="3200" strike="noStrike" dirty="0">
                <a:solidFill>
                  <a:srgbClr val="66696A"/>
                </a:solidFill>
                <a:latin typeface="Futura Std"/>
              </a:rPr>
            </a:br>
            <a:r>
              <a:rPr lang="en-US" sz="3200" strike="noStrike" dirty="0">
                <a:solidFill>
                  <a:srgbClr val="66696A"/>
                </a:solidFill>
                <a:latin typeface="Futura Std"/>
              </a:rPr>
              <a:t>	</a:t>
            </a:r>
            <a:r>
              <a:rPr lang="en-US" sz="3200" u="none" strike="noStrike" dirty="0">
                <a:solidFill>
                  <a:srgbClr val="66696A"/>
                </a:solidFill>
                <a:latin typeface="Futura Std"/>
                <a:cs typeface="Arial"/>
              </a:rPr>
              <a:t>2) Create a variable</a:t>
            </a:r>
            <a:br>
              <a:rPr lang="en-US" sz="3200" strike="noStrike" dirty="0">
                <a:solidFill>
                  <a:srgbClr val="66696A"/>
                </a:solidFill>
                <a:latin typeface="Futura Std"/>
              </a:rPr>
            </a:br>
            <a:r>
              <a:rPr lang="en-US" sz="3200" strike="noStrike" dirty="0">
                <a:solidFill>
                  <a:srgbClr val="66696A"/>
                </a:solidFill>
                <a:latin typeface="Futura Std"/>
              </a:rPr>
              <a:t>	</a:t>
            </a:r>
            <a:r>
              <a:rPr lang="en-US" sz="3200" u="none" strike="noStrike" dirty="0">
                <a:solidFill>
                  <a:srgbClr val="66696A"/>
                </a:solidFill>
                <a:latin typeface="Futura Std"/>
                <a:cs typeface="Arial"/>
              </a:rPr>
              <a:t>3) </a:t>
            </a:r>
            <a:r>
              <a:rPr lang="en-US" sz="3200" dirty="0">
                <a:solidFill>
                  <a:srgbClr val="66696A"/>
                </a:solidFill>
                <a:latin typeface="Futura Std"/>
                <a:cs typeface="Arial"/>
              </a:rPr>
              <a:t>Exercise</a:t>
            </a:r>
            <a:br>
              <a:rPr lang="en-US" sz="3200" strike="noStrike" dirty="0">
                <a:solidFill>
                  <a:srgbClr val="66696A"/>
                </a:solidFill>
                <a:latin typeface="Futura Std"/>
              </a:rPr>
            </a:br>
            <a:br>
              <a:rPr lang="en-US" sz="3200" strike="noStrike" dirty="0">
                <a:solidFill>
                  <a:schemeClr val="bg1"/>
                </a:solidFill>
                <a:latin typeface="Futura Std"/>
              </a:rPr>
            </a:br>
            <a:r>
              <a:rPr lang="en-US" sz="3200" b="1" dirty="0">
                <a:solidFill>
                  <a:schemeClr val="tx2"/>
                </a:solidFill>
                <a:latin typeface="Futura Std"/>
                <a:cs typeface="Arial"/>
              </a:rPr>
              <a:t>II/- </a:t>
            </a:r>
            <a:r>
              <a:rPr lang="en-US" sz="3200" b="1" u="none" strike="noStrike" dirty="0">
                <a:solidFill>
                  <a:schemeClr val="tx2"/>
                </a:solidFill>
                <a:latin typeface="Futura Std"/>
                <a:cs typeface="Arial"/>
              </a:rPr>
              <a:t>Loops</a:t>
            </a:r>
            <a:br>
              <a:rPr lang="en-US" sz="3200" strike="noStrike" dirty="0">
                <a:solidFill>
                  <a:schemeClr val="bg1"/>
                </a:solidFill>
                <a:latin typeface="Futura Std"/>
              </a:rPr>
            </a:br>
            <a:r>
              <a:rPr lang="en-US" sz="3200" strike="noStrike" dirty="0">
                <a:solidFill>
                  <a:srgbClr val="66696A"/>
                </a:solidFill>
                <a:latin typeface="Futura Std"/>
              </a:rPr>
              <a:t>	</a:t>
            </a:r>
            <a:r>
              <a:rPr lang="en-US" sz="3200" u="none" strike="noStrike" dirty="0">
                <a:solidFill>
                  <a:srgbClr val="66696A"/>
                </a:solidFill>
                <a:latin typeface="Futura Std"/>
                <a:cs typeface="Arial"/>
              </a:rPr>
              <a:t>1) What are loops ?</a:t>
            </a:r>
          </a:p>
          <a:p>
            <a:pPr marL="0" marR="0" indent="0" algn="l">
              <a:lnSpc>
                <a:spcPct val="100000"/>
              </a:lnSpc>
              <a:spcBef>
                <a:spcPts val="0"/>
              </a:spcBef>
              <a:spcAft>
                <a:spcPts val="0"/>
              </a:spcAft>
              <a:defRPr/>
            </a:pPr>
            <a:r>
              <a:rPr lang="en-US" sz="3200" dirty="0">
                <a:solidFill>
                  <a:srgbClr val="66696A"/>
                </a:solidFill>
                <a:latin typeface="Futura Std"/>
                <a:cs typeface="Arial"/>
              </a:rPr>
              <a:t>	2) While loop</a:t>
            </a:r>
          </a:p>
          <a:p>
            <a:pPr marL="0" marR="0" indent="0" algn="l">
              <a:lnSpc>
                <a:spcPct val="100000"/>
              </a:lnSpc>
              <a:spcBef>
                <a:spcPts val="0"/>
              </a:spcBef>
              <a:spcAft>
                <a:spcPts val="0"/>
              </a:spcAft>
              <a:defRPr/>
            </a:pPr>
            <a:r>
              <a:rPr lang="en-US" sz="3200" u="none" strike="noStrike" dirty="0">
                <a:solidFill>
                  <a:srgbClr val="66696A"/>
                </a:solidFill>
                <a:latin typeface="Futura Std"/>
                <a:cs typeface="Arial"/>
              </a:rPr>
              <a:t>	3) For loop</a:t>
            </a:r>
          </a:p>
          <a:p>
            <a:pPr marL="0" marR="0" indent="0" algn="l">
              <a:lnSpc>
                <a:spcPct val="100000"/>
              </a:lnSpc>
              <a:spcBef>
                <a:spcPts val="0"/>
              </a:spcBef>
              <a:spcAft>
                <a:spcPts val="0"/>
              </a:spcAft>
              <a:defRPr/>
            </a:pPr>
            <a:r>
              <a:rPr lang="en-US" sz="3200" dirty="0">
                <a:solidFill>
                  <a:srgbClr val="66696A"/>
                </a:solidFill>
                <a:latin typeface="Futura Std"/>
                <a:cs typeface="Arial"/>
              </a:rPr>
              <a:t>	4) If-Else structure</a:t>
            </a:r>
            <a:endParaRPr lang="en-US" sz="3200" u="none" strike="noStrike" dirty="0">
              <a:solidFill>
                <a:srgbClr val="66696A"/>
              </a:solidFill>
              <a:latin typeface="Futura Std"/>
              <a:cs typeface="Arial"/>
            </a:endParaRPr>
          </a:p>
          <a:p>
            <a:pPr algn="l">
              <a:lnSpc>
                <a:spcPct val="100000"/>
              </a:lnSpc>
              <a:spcBef>
                <a:spcPts val="100"/>
              </a:spcBef>
            </a:pPr>
            <a:br>
              <a:rPr lang="en-US" sz="3200" dirty="0">
                <a:solidFill>
                  <a:srgbClr val="66696A"/>
                </a:solidFill>
                <a:latin typeface="Futura Std"/>
              </a:rPr>
            </a:br>
            <a:endParaRPr sz="3200" dirty="0">
              <a:solidFill>
                <a:srgbClr val="66696A"/>
              </a:solidFill>
              <a:latin typeface="Futura Std"/>
              <a:cs typeface="Futura Std"/>
            </a:endParaRPr>
          </a:p>
        </p:txBody>
      </p:sp>
      <p:sp>
        <p:nvSpPr>
          <p:cNvPr id="8" name="Titre 4">
            <a:extLst>
              <a:ext uri="{FF2B5EF4-FFF2-40B4-BE49-F238E27FC236}">
                <a16:creationId xmlns:a16="http://schemas.microsoft.com/office/drawing/2014/main" id="{0F87964C-41DF-B457-44DD-CE0B4F06656D}"/>
              </a:ext>
            </a:extLst>
          </p:cNvPr>
          <p:cNvSpPr txBox="1">
            <a:spLocks/>
          </p:cNvSpPr>
          <p:nvPr/>
        </p:nvSpPr>
        <p:spPr bwMode="auto">
          <a:xfrm>
            <a:off x="8280400" y="1574801"/>
            <a:ext cx="7696200" cy="7010400"/>
          </a:xfrm>
          <a:prstGeom prst="rect">
            <a:avLst/>
          </a:prstGeom>
          <a:noFill/>
          <a:ln>
            <a:noFill/>
          </a:ln>
          <a:effectLst/>
        </p:spPr>
        <p:txBody>
          <a:bodyPr lIns="0" tIns="0" rIns="0" bIns="0" anchor="t"/>
          <a:lstStyle/>
          <a:p>
            <a:pPr algn="l">
              <a:defRPr/>
            </a:pPr>
            <a:r>
              <a:rPr lang="en-US" sz="3200" b="1" u="none" strike="noStrike" dirty="0">
                <a:solidFill>
                  <a:schemeClr val="tx2"/>
                </a:solidFill>
                <a:latin typeface="Futura Std"/>
                <a:cs typeface="Arial"/>
              </a:rPr>
              <a:t>III/- Sensors</a:t>
            </a:r>
          </a:p>
          <a:p>
            <a:pPr marL="0" marR="0" indent="0" algn="l">
              <a:lnSpc>
                <a:spcPct val="100000"/>
              </a:lnSpc>
              <a:spcBef>
                <a:spcPts val="0"/>
              </a:spcBef>
              <a:spcAft>
                <a:spcPts val="0"/>
              </a:spcAft>
              <a:defRPr/>
            </a:pPr>
            <a:r>
              <a:rPr lang="en-US" sz="3200" strike="noStrike" dirty="0">
                <a:solidFill>
                  <a:schemeClr val="bg1"/>
                </a:solidFill>
                <a:latin typeface="Futura Std"/>
              </a:rPr>
              <a:t>	</a:t>
            </a:r>
            <a:r>
              <a:rPr lang="en-US" sz="3200" u="none" strike="noStrike" dirty="0">
                <a:solidFill>
                  <a:srgbClr val="66696A"/>
                </a:solidFill>
                <a:latin typeface="Futura Std"/>
                <a:cs typeface="Arial"/>
              </a:rPr>
              <a:t>1) Ultrasonic sensor</a:t>
            </a:r>
            <a:br>
              <a:rPr lang="en-US" sz="3200" strike="noStrike" dirty="0">
                <a:solidFill>
                  <a:srgbClr val="66696A"/>
                </a:solidFill>
                <a:latin typeface="Futura Std"/>
              </a:rPr>
            </a:br>
            <a:r>
              <a:rPr lang="en-US" sz="3200" strike="noStrike" dirty="0">
                <a:solidFill>
                  <a:srgbClr val="66696A"/>
                </a:solidFill>
                <a:latin typeface="Futura Std"/>
              </a:rPr>
              <a:t>	</a:t>
            </a:r>
            <a:r>
              <a:rPr lang="en-US" sz="3200" u="none" strike="noStrike" dirty="0">
                <a:solidFill>
                  <a:srgbClr val="66696A"/>
                </a:solidFill>
                <a:latin typeface="Futura Std"/>
                <a:cs typeface="Arial"/>
              </a:rPr>
              <a:t>2) Line sensors</a:t>
            </a:r>
          </a:p>
          <a:p>
            <a:pPr marL="0" marR="0" indent="0" algn="l">
              <a:lnSpc>
                <a:spcPct val="100000"/>
              </a:lnSpc>
              <a:spcBef>
                <a:spcPts val="0"/>
              </a:spcBef>
              <a:spcAft>
                <a:spcPts val="0"/>
              </a:spcAft>
              <a:defRPr/>
            </a:pPr>
            <a:endParaRPr lang="en-US" sz="3200" b="1" dirty="0">
              <a:solidFill>
                <a:srgbClr val="66696A"/>
              </a:solidFill>
              <a:latin typeface="Futura Std"/>
              <a:cs typeface="Arial"/>
            </a:endParaRPr>
          </a:p>
          <a:p>
            <a:pPr marL="0" marR="0" indent="0" algn="l">
              <a:lnSpc>
                <a:spcPct val="100000"/>
              </a:lnSpc>
              <a:spcBef>
                <a:spcPts val="0"/>
              </a:spcBef>
              <a:spcAft>
                <a:spcPts val="0"/>
              </a:spcAft>
              <a:defRPr/>
            </a:pPr>
            <a:r>
              <a:rPr lang="en-US" sz="3200" b="1" u="none" strike="noStrike" dirty="0">
                <a:solidFill>
                  <a:schemeClr val="tx2"/>
                </a:solidFill>
                <a:latin typeface="Futura Std"/>
                <a:cs typeface="Arial"/>
              </a:rPr>
              <a:t>IV/- The mission </a:t>
            </a:r>
            <a:br>
              <a:rPr lang="en-US" sz="3200" strike="noStrike" dirty="0">
                <a:solidFill>
                  <a:schemeClr val="bg1"/>
                </a:solidFill>
                <a:latin typeface="Futura Std"/>
              </a:rPr>
            </a:br>
            <a:r>
              <a:rPr lang="en-US" sz="3200" strike="noStrike" dirty="0">
                <a:solidFill>
                  <a:schemeClr val="bg1"/>
                </a:solidFill>
                <a:latin typeface="Futura Std"/>
              </a:rPr>
              <a:t>	</a:t>
            </a:r>
            <a:r>
              <a:rPr lang="en-US" sz="3200" u="none" strike="noStrike" dirty="0">
                <a:solidFill>
                  <a:srgbClr val="66696A"/>
                </a:solidFill>
                <a:latin typeface="Futura Std"/>
                <a:cs typeface="Arial"/>
              </a:rPr>
              <a:t>1) Explanations</a:t>
            </a:r>
            <a:br>
              <a:rPr lang="en-US" sz="3200" strike="noStrike" dirty="0">
                <a:solidFill>
                  <a:srgbClr val="66696A"/>
                </a:solidFill>
                <a:latin typeface="Futura Std"/>
              </a:rPr>
            </a:br>
            <a:r>
              <a:rPr lang="en-US" sz="3200" strike="noStrike" dirty="0">
                <a:solidFill>
                  <a:srgbClr val="66696A"/>
                </a:solidFill>
                <a:latin typeface="Futura Std"/>
              </a:rPr>
              <a:t>	</a:t>
            </a:r>
            <a:r>
              <a:rPr lang="en-US" sz="3200" u="none" strike="noStrike" dirty="0">
                <a:solidFill>
                  <a:srgbClr val="66696A"/>
                </a:solidFill>
                <a:latin typeface="Futura Std"/>
                <a:cs typeface="Arial"/>
              </a:rPr>
              <a:t>2) Challenge</a:t>
            </a:r>
            <a:br>
              <a:rPr lang="en-US" sz="3200" strike="noStrike" dirty="0">
                <a:solidFill>
                  <a:srgbClr val="66696A"/>
                </a:solidFill>
                <a:latin typeface="Futura Std"/>
              </a:rPr>
            </a:br>
            <a:r>
              <a:rPr lang="en-US" sz="3200" strike="noStrike" dirty="0">
                <a:solidFill>
                  <a:srgbClr val="66696A"/>
                </a:solidFill>
                <a:latin typeface="Futura Std"/>
              </a:rPr>
              <a:t>	</a:t>
            </a:r>
            <a:endParaRPr lang="en-US" sz="3200" dirty="0">
              <a:solidFill>
                <a:srgbClr val="66696A"/>
              </a:solidFill>
              <a:latin typeface="Futura Std"/>
              <a:cs typeface="Arial"/>
            </a:endParaRPr>
          </a:p>
          <a:p>
            <a:pPr marL="0" marR="0" indent="0" algn="l">
              <a:lnSpc>
                <a:spcPct val="100000"/>
              </a:lnSpc>
              <a:spcBef>
                <a:spcPts val="0"/>
              </a:spcBef>
              <a:spcAft>
                <a:spcPts val="0"/>
              </a:spcAft>
              <a:defRPr/>
            </a:pPr>
            <a:r>
              <a:rPr lang="en-US" sz="3200" b="1" strike="noStrike" dirty="0">
                <a:solidFill>
                  <a:schemeClr val="tx2"/>
                </a:solidFill>
                <a:latin typeface="Futura Std"/>
                <a:cs typeface="Arial"/>
              </a:rPr>
              <a:t>V/- Additional Time</a:t>
            </a:r>
            <a:br>
              <a:rPr lang="en-US" sz="2800" dirty="0">
                <a:solidFill>
                  <a:srgbClr val="66696A"/>
                </a:solidFill>
                <a:latin typeface="Futura Std"/>
              </a:rPr>
            </a:br>
            <a:br>
              <a:rPr lang="en-US" sz="3200" dirty="0">
                <a:solidFill>
                  <a:srgbClr val="66696A"/>
                </a:solidFill>
              </a:rPr>
            </a:br>
            <a:br>
              <a:rPr lang="en-US" sz="3200" dirty="0">
                <a:solidFill>
                  <a:srgbClr val="66696A"/>
                </a:solidFill>
              </a:rPr>
            </a:br>
            <a:br>
              <a:rPr lang="en-US" sz="3200" dirty="0">
                <a:solidFill>
                  <a:srgbClr val="66696A"/>
                </a:solidFill>
              </a:rPr>
            </a:br>
            <a:endParaRPr lang="en-US" sz="3200" dirty="0">
              <a:solidFill>
                <a:srgbClr val="66696A"/>
              </a:solidFill>
            </a:endParaRPr>
          </a:p>
        </p:txBody>
      </p:sp>
      <p:pic>
        <p:nvPicPr>
          <p:cNvPr id="1026" name="Picture 2">
            <a:extLst>
              <a:ext uri="{FF2B5EF4-FFF2-40B4-BE49-F238E27FC236}">
                <a16:creationId xmlns:a16="http://schemas.microsoft.com/office/drawing/2014/main" id="{FBE3178A-3C3B-5298-1B48-025E0180FB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1400" y="5537200"/>
            <a:ext cx="3100069" cy="3344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32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60706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 Variables</a:t>
            </a:r>
            <a:endParaRPr spc="-10" dirty="0"/>
          </a:p>
        </p:txBody>
      </p:sp>
      <p:sp>
        <p:nvSpPr>
          <p:cNvPr id="4" name="object 4"/>
          <p:cNvSpPr txBox="1"/>
          <p:nvPr/>
        </p:nvSpPr>
        <p:spPr>
          <a:xfrm>
            <a:off x="1270000" y="1574800"/>
            <a:ext cx="13792200" cy="5480988"/>
          </a:xfrm>
          <a:prstGeom prst="rect">
            <a:avLst/>
          </a:prstGeom>
        </p:spPr>
        <p:txBody>
          <a:bodyPr vert="horz" wrap="square" lIns="0" tIns="12700" rIns="0" bIns="0" rtlCol="0">
            <a:spAutoFit/>
          </a:bodyPr>
          <a:lstStyle/>
          <a:p>
            <a:pPr algn="l">
              <a:defRPr/>
            </a:pPr>
            <a:r>
              <a:rPr lang="en-US" sz="3200" dirty="0">
                <a:solidFill>
                  <a:srgbClr val="66696A"/>
                </a:solidFill>
                <a:effectLst/>
                <a:latin typeface="Futura Std"/>
                <a:ea typeface="MS Gothic" panose="020B0609070205080204" pitchFamily="49" charset="-128"/>
                <a:cs typeface="Century Gothic" panose="020B0502020202020204" pitchFamily="34" charset="0"/>
              </a:rPr>
              <a:t>A</a:t>
            </a:r>
            <a:r>
              <a:rPr lang="en-US" sz="3200" dirty="0">
                <a:effectLst/>
                <a:latin typeface="Futura Std"/>
                <a:ea typeface="MS Gothic" panose="020B0609070205080204" pitchFamily="49" charset="-128"/>
                <a:cs typeface="Century Gothic" panose="020B0502020202020204" pitchFamily="34" charset="0"/>
              </a:rPr>
              <a:t> </a:t>
            </a:r>
            <a:r>
              <a:rPr lang="en-US" sz="3200" b="1" dirty="0">
                <a:solidFill>
                  <a:schemeClr val="tx2"/>
                </a:solidFill>
                <a:effectLst/>
                <a:latin typeface="Futura Std"/>
                <a:ea typeface="MS Gothic" panose="020B0609070205080204" pitchFamily="49" charset="-128"/>
                <a:cs typeface="Century Gothic" panose="020B0502020202020204" pitchFamily="34" charset="0"/>
              </a:rPr>
              <a:t>variable</a:t>
            </a:r>
            <a:r>
              <a:rPr lang="en-US" sz="3200" dirty="0">
                <a:solidFill>
                  <a:schemeClr val="tx1"/>
                </a:solidFill>
                <a:effectLst/>
                <a:latin typeface="Futura Std"/>
                <a:ea typeface="MS Gothic" panose="020B0609070205080204" pitchFamily="49" charset="-128"/>
                <a:cs typeface="Century Gothic" panose="020B0502020202020204" pitchFamily="34" charset="0"/>
              </a:rPr>
              <a:t> </a:t>
            </a:r>
            <a:r>
              <a:rPr lang="en-US" sz="3200" dirty="0">
                <a:solidFill>
                  <a:srgbClr val="66696A"/>
                </a:solidFill>
                <a:effectLst/>
                <a:latin typeface="Futura Std"/>
                <a:ea typeface="MS Gothic" panose="020B0609070205080204" pitchFamily="49" charset="-128"/>
                <a:cs typeface="Century Gothic" panose="020B0502020202020204" pitchFamily="34" charset="0"/>
              </a:rPr>
              <a:t>is an element associating a name with a value. This allows you to perform operations on the variable instead of the value.</a:t>
            </a:r>
          </a:p>
          <a:p>
            <a:pPr algn="l">
              <a:defRPr/>
            </a:pPr>
            <a:endParaRPr lang="en-US" sz="3200" strike="noStrike" dirty="0">
              <a:solidFill>
                <a:srgbClr val="66696A"/>
              </a:solidFill>
              <a:latin typeface="Futura Std"/>
              <a:ea typeface="MS Gothic" panose="020B0609070205080204" pitchFamily="49" charset="-128"/>
              <a:cs typeface="Arial"/>
            </a:endParaRPr>
          </a:p>
          <a:p>
            <a:pPr algn="l">
              <a:defRPr/>
            </a:pPr>
            <a:r>
              <a:rPr lang="en-US" sz="3200" dirty="0">
                <a:solidFill>
                  <a:srgbClr val="66696A"/>
                </a:solidFill>
                <a:latin typeface="Futura Std"/>
                <a:ea typeface="MS Gothic" panose="020B0609070205080204" pitchFamily="49" charset="-128"/>
                <a:cs typeface="Arial"/>
              </a:rPr>
              <a:t>For example, we define </a:t>
            </a:r>
            <a:r>
              <a:rPr lang="en-US" sz="3200" i="1" dirty="0">
                <a:solidFill>
                  <a:srgbClr val="66696A"/>
                </a:solidFill>
                <a:latin typeface="Futura Std"/>
                <a:ea typeface="MS Gothic" panose="020B0609070205080204" pitchFamily="49" charset="-128"/>
                <a:cs typeface="Arial"/>
              </a:rPr>
              <a:t>var</a:t>
            </a:r>
            <a:r>
              <a:rPr lang="en-US" sz="3200" dirty="0">
                <a:solidFill>
                  <a:srgbClr val="66696A"/>
                </a:solidFill>
                <a:latin typeface="Futura Std"/>
                <a:ea typeface="MS Gothic" panose="020B0609070205080204" pitchFamily="49" charset="-128"/>
                <a:cs typeface="Arial"/>
              </a:rPr>
              <a:t> is a variable</a:t>
            </a:r>
          </a:p>
          <a:p>
            <a:pPr algn="l">
              <a:defRPr/>
            </a:pPr>
            <a:r>
              <a:rPr lang="en-US" sz="3200" i="1" strike="noStrike" dirty="0">
                <a:solidFill>
                  <a:srgbClr val="66696A"/>
                </a:solidFill>
                <a:latin typeface="Futura Std"/>
                <a:ea typeface="MS Gothic" panose="020B0609070205080204" pitchFamily="49" charset="-128"/>
                <a:cs typeface="Arial"/>
              </a:rPr>
              <a:t>	var</a:t>
            </a:r>
            <a:r>
              <a:rPr lang="en-US" sz="3200" strike="noStrike" dirty="0">
                <a:solidFill>
                  <a:srgbClr val="66696A"/>
                </a:solidFill>
                <a:latin typeface="Futura Std"/>
                <a:ea typeface="MS Gothic" panose="020B0609070205080204" pitchFamily="49" charset="-128"/>
                <a:cs typeface="Arial"/>
              </a:rPr>
              <a:t> = 1</a:t>
            </a:r>
            <a:endParaRPr lang="en-US" sz="3200" strike="noStrike" dirty="0">
              <a:solidFill>
                <a:srgbClr val="66696A"/>
              </a:solidFill>
              <a:latin typeface="Futura Std"/>
              <a:cs typeface="Arial"/>
            </a:endParaRPr>
          </a:p>
          <a:p>
            <a:pPr marL="0" marR="0" indent="0" algn="l">
              <a:lnSpc>
                <a:spcPct val="100000"/>
              </a:lnSpc>
              <a:spcBef>
                <a:spcPts val="0"/>
              </a:spcBef>
              <a:spcAft>
                <a:spcPts val="0"/>
              </a:spcAft>
              <a:defRPr/>
            </a:pPr>
            <a:r>
              <a:rPr lang="en-US" sz="3200" i="1" dirty="0">
                <a:solidFill>
                  <a:srgbClr val="66696A"/>
                </a:solidFill>
                <a:latin typeface="Futura Std"/>
                <a:cs typeface="Arial"/>
              </a:rPr>
              <a:t>	var</a:t>
            </a:r>
            <a:r>
              <a:rPr lang="en-US" sz="3200" dirty="0">
                <a:solidFill>
                  <a:srgbClr val="66696A"/>
                </a:solidFill>
                <a:latin typeface="Futura Std"/>
                <a:cs typeface="Arial"/>
              </a:rPr>
              <a:t> + 1 = 2</a:t>
            </a:r>
          </a:p>
          <a:p>
            <a:pPr marL="0" marR="0" indent="0" algn="l">
              <a:lnSpc>
                <a:spcPct val="100000"/>
              </a:lnSpc>
              <a:spcBef>
                <a:spcPts val="0"/>
              </a:spcBef>
              <a:spcAft>
                <a:spcPts val="400"/>
              </a:spcAft>
              <a:defRPr/>
            </a:pPr>
            <a:r>
              <a:rPr lang="en-US" sz="3200" i="1" strike="noStrike" dirty="0">
                <a:solidFill>
                  <a:srgbClr val="66696A"/>
                </a:solidFill>
                <a:latin typeface="Futura Std"/>
              </a:rPr>
              <a:t>	var*</a:t>
            </a:r>
            <a:r>
              <a:rPr lang="en-US" sz="3200" strike="noStrike" dirty="0">
                <a:solidFill>
                  <a:srgbClr val="66696A"/>
                </a:solidFill>
                <a:latin typeface="Futura Std"/>
              </a:rPr>
              <a:t>5 = 10</a:t>
            </a:r>
            <a:br>
              <a:rPr lang="en-US" sz="3200" strike="noStrike" dirty="0">
                <a:solidFill>
                  <a:srgbClr val="66696A"/>
                </a:solidFill>
                <a:latin typeface="Futura Std"/>
              </a:rPr>
            </a:br>
            <a:r>
              <a:rPr lang="en-US" sz="3200" strike="noStrike" dirty="0">
                <a:solidFill>
                  <a:srgbClr val="66696A"/>
                </a:solidFill>
                <a:latin typeface="Futura Std"/>
              </a:rPr>
              <a:t>	</a:t>
            </a:r>
            <a:r>
              <a:rPr lang="en-US" sz="3200" i="1" dirty="0">
                <a:solidFill>
                  <a:srgbClr val="66696A"/>
                </a:solidFill>
                <a:latin typeface="Futura Std"/>
              </a:rPr>
              <a:t>etc.</a:t>
            </a:r>
          </a:p>
          <a:p>
            <a:pPr marL="0" marR="0" indent="0" algn="l">
              <a:lnSpc>
                <a:spcPct val="100000"/>
              </a:lnSpc>
              <a:spcBef>
                <a:spcPts val="0"/>
              </a:spcBef>
              <a:spcAft>
                <a:spcPts val="400"/>
              </a:spcAft>
              <a:defRPr/>
            </a:pPr>
            <a:r>
              <a:rPr lang="en-US" sz="3200" strike="noStrike" dirty="0">
                <a:solidFill>
                  <a:srgbClr val="66696A"/>
                </a:solidFill>
                <a:latin typeface="Futura Std"/>
              </a:rPr>
              <a:t>In programming, a variable is used to store values read by the sensors and perform operations on them.</a:t>
            </a: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1) What are variables?</a:t>
            </a:r>
            <a:endParaRPr sz="3500" dirty="0">
              <a:solidFill>
                <a:schemeClr val="accent6"/>
              </a:solidFill>
              <a:latin typeface="Futura Std"/>
              <a:cs typeface="Futura Std"/>
            </a:endParaRPr>
          </a:p>
        </p:txBody>
      </p:sp>
    </p:spTree>
    <p:extLst>
      <p:ext uri="{BB962C8B-B14F-4D97-AF65-F5344CB8AC3E}">
        <p14:creationId xmlns:p14="http://schemas.microsoft.com/office/powerpoint/2010/main" val="753248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60706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 Variables</a:t>
            </a:r>
            <a:endParaRPr spc="-10" dirty="0"/>
          </a:p>
        </p:txBody>
      </p:sp>
      <p:sp>
        <p:nvSpPr>
          <p:cNvPr id="4" name="object 4"/>
          <p:cNvSpPr txBox="1"/>
          <p:nvPr/>
        </p:nvSpPr>
        <p:spPr>
          <a:xfrm>
            <a:off x="1270000" y="1574800"/>
            <a:ext cx="13792200" cy="997709"/>
          </a:xfrm>
          <a:prstGeom prst="rect">
            <a:avLst/>
          </a:prstGeom>
        </p:spPr>
        <p:txBody>
          <a:bodyPr vert="horz" wrap="square" lIns="0" tIns="12700" rIns="0" bIns="0" rtlCol="0">
            <a:spAutoFit/>
          </a:bodyPr>
          <a:lstStyle/>
          <a:p>
            <a:pPr algn="l">
              <a:defRPr/>
            </a:pP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1)Create a variable</a:t>
            </a:r>
            <a:endParaRPr sz="3500" dirty="0">
              <a:solidFill>
                <a:schemeClr val="accent6"/>
              </a:solidFill>
              <a:latin typeface="Futura Std"/>
              <a:cs typeface="Futura Std"/>
            </a:endParaRPr>
          </a:p>
        </p:txBody>
      </p:sp>
      <p:pic>
        <p:nvPicPr>
          <p:cNvPr id="15" name="Image 5">
            <a:extLst>
              <a:ext uri="{FF2B5EF4-FFF2-40B4-BE49-F238E27FC236}">
                <a16:creationId xmlns:a16="http://schemas.microsoft.com/office/drawing/2014/main" id="{BA28A136-6239-2E2E-6738-49F6967E7055}"/>
              </a:ext>
            </a:extLst>
          </p:cNvPr>
          <p:cNvPicPr>
            <a:picLocks noChangeAspect="1"/>
          </p:cNvPicPr>
          <p:nvPr/>
        </p:nvPicPr>
        <p:blipFill>
          <a:blip r:embed="rId2"/>
          <a:stretch>
            <a:fillRect/>
          </a:stretch>
        </p:blipFill>
        <p:spPr bwMode="auto">
          <a:xfrm>
            <a:off x="1182471" y="2048254"/>
            <a:ext cx="5029200" cy="6441575"/>
          </a:xfrm>
          <a:prstGeom prst="rect">
            <a:avLst/>
          </a:prstGeom>
        </p:spPr>
      </p:pic>
      <p:sp>
        <p:nvSpPr>
          <p:cNvPr id="16" name="Ellipse 14">
            <a:extLst>
              <a:ext uri="{FF2B5EF4-FFF2-40B4-BE49-F238E27FC236}">
                <a16:creationId xmlns:a16="http://schemas.microsoft.com/office/drawing/2014/main" id="{F7A49D01-D042-06A2-4CE2-369983C49D78}"/>
              </a:ext>
            </a:extLst>
          </p:cNvPr>
          <p:cNvSpPr/>
          <p:nvPr/>
        </p:nvSpPr>
        <p:spPr bwMode="auto">
          <a:xfrm>
            <a:off x="3722789" y="2803247"/>
            <a:ext cx="2299369" cy="484321"/>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 name="Connecteur : en arc 16">
            <a:extLst>
              <a:ext uri="{FF2B5EF4-FFF2-40B4-BE49-F238E27FC236}">
                <a16:creationId xmlns:a16="http://schemas.microsoft.com/office/drawing/2014/main" id="{18D65719-E290-9EF2-F229-0EDEAE86F6CF}"/>
              </a:ext>
            </a:extLst>
          </p:cNvPr>
          <p:cNvCxnSpPr>
            <a:cxnSpLocks/>
            <a:stCxn id="16" idx="6"/>
          </p:cNvCxnSpPr>
          <p:nvPr/>
        </p:nvCxnSpPr>
        <p:spPr bwMode="auto">
          <a:xfrm>
            <a:off x="6022158" y="3045408"/>
            <a:ext cx="2729831" cy="3186839"/>
          </a:xfrm>
          <a:prstGeom prst="curvedConnector2">
            <a:avLst/>
          </a:prstGeom>
          <a:ln w="38100">
            <a:tailEnd type="triangle"/>
          </a:ln>
        </p:spPr>
        <p:style>
          <a:lnRef idx="1">
            <a:schemeClr val="accent6"/>
          </a:lnRef>
          <a:fillRef idx="0">
            <a:schemeClr val="accent6"/>
          </a:fillRef>
          <a:effectRef idx="0">
            <a:schemeClr val="accent6"/>
          </a:effectRef>
          <a:fontRef idx="minor">
            <a:schemeClr val="tx1"/>
          </a:fontRef>
        </p:style>
      </p:cxnSp>
      <p:pic>
        <p:nvPicPr>
          <p:cNvPr id="21" name="Image 7">
            <a:extLst>
              <a:ext uri="{FF2B5EF4-FFF2-40B4-BE49-F238E27FC236}">
                <a16:creationId xmlns:a16="http://schemas.microsoft.com/office/drawing/2014/main" id="{3B6E9BFE-1B59-317A-622C-D2A98AFD0A98}"/>
              </a:ext>
            </a:extLst>
          </p:cNvPr>
          <p:cNvPicPr>
            <a:picLocks noChangeAspect="1"/>
          </p:cNvPicPr>
          <p:nvPr/>
        </p:nvPicPr>
        <p:blipFill>
          <a:blip r:embed="rId3"/>
          <a:stretch>
            <a:fillRect/>
          </a:stretch>
        </p:blipFill>
        <p:spPr bwMode="auto">
          <a:xfrm>
            <a:off x="6657241" y="6371741"/>
            <a:ext cx="4906675" cy="2054996"/>
          </a:xfrm>
          <a:prstGeom prst="rect">
            <a:avLst/>
          </a:prstGeom>
        </p:spPr>
      </p:pic>
      <p:pic>
        <p:nvPicPr>
          <p:cNvPr id="22" name="Image 9">
            <a:extLst>
              <a:ext uri="{FF2B5EF4-FFF2-40B4-BE49-F238E27FC236}">
                <a16:creationId xmlns:a16="http://schemas.microsoft.com/office/drawing/2014/main" id="{B65F44AE-E04B-AE80-B8BB-6D7D3E47DA6B}"/>
              </a:ext>
            </a:extLst>
          </p:cNvPr>
          <p:cNvPicPr>
            <a:picLocks noChangeAspect="1"/>
          </p:cNvPicPr>
          <p:nvPr/>
        </p:nvPicPr>
        <p:blipFill>
          <a:blip r:embed="rId4"/>
          <a:stretch>
            <a:fillRect/>
          </a:stretch>
        </p:blipFill>
        <p:spPr bwMode="auto">
          <a:xfrm>
            <a:off x="12009487" y="2145895"/>
            <a:ext cx="3496544" cy="4801413"/>
          </a:xfrm>
          <a:prstGeom prst="rect">
            <a:avLst/>
          </a:prstGeom>
        </p:spPr>
      </p:pic>
      <p:sp>
        <p:nvSpPr>
          <p:cNvPr id="23" name="Ellipse 17">
            <a:extLst>
              <a:ext uri="{FF2B5EF4-FFF2-40B4-BE49-F238E27FC236}">
                <a16:creationId xmlns:a16="http://schemas.microsoft.com/office/drawing/2014/main" id="{F954A532-2924-CCB5-2C7A-1FA410E0E86B}"/>
              </a:ext>
            </a:extLst>
          </p:cNvPr>
          <p:cNvSpPr/>
          <p:nvPr/>
        </p:nvSpPr>
        <p:spPr bwMode="auto">
          <a:xfrm>
            <a:off x="10418238" y="7924210"/>
            <a:ext cx="833962" cy="432048"/>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4" name="Connecteur : en arc 18">
            <a:extLst>
              <a:ext uri="{FF2B5EF4-FFF2-40B4-BE49-F238E27FC236}">
                <a16:creationId xmlns:a16="http://schemas.microsoft.com/office/drawing/2014/main" id="{4891B0FB-2671-1332-AFA8-0AFE5B5D6E69}"/>
              </a:ext>
            </a:extLst>
          </p:cNvPr>
          <p:cNvCxnSpPr>
            <a:cxnSpLocks/>
            <a:stCxn id="23" idx="6"/>
            <a:endCxn id="22" idx="1"/>
          </p:cNvCxnSpPr>
          <p:nvPr/>
        </p:nvCxnSpPr>
        <p:spPr bwMode="auto">
          <a:xfrm flipV="1">
            <a:off x="11252200" y="4546602"/>
            <a:ext cx="757287" cy="3593632"/>
          </a:xfrm>
          <a:prstGeom prst="curvedConnector3">
            <a:avLst>
              <a:gd name="adj1" fmla="val 50000"/>
            </a:avLst>
          </a:prstGeom>
          <a:ln w="28575">
            <a:tailEnd type="triangle"/>
          </a:ln>
        </p:spPr>
        <p:style>
          <a:lnRef idx="1">
            <a:schemeClr val="accent6"/>
          </a:lnRef>
          <a:fillRef idx="0">
            <a:schemeClr val="accent6"/>
          </a:fillRef>
          <a:effectRef idx="0">
            <a:schemeClr val="accent6"/>
          </a:effectRef>
          <a:fontRef idx="minor">
            <a:schemeClr val="tx1"/>
          </a:fontRef>
        </p:style>
      </p:cxnSp>
      <p:sp>
        <p:nvSpPr>
          <p:cNvPr id="27" name="Titre 4">
            <a:extLst>
              <a:ext uri="{FF2B5EF4-FFF2-40B4-BE49-F238E27FC236}">
                <a16:creationId xmlns:a16="http://schemas.microsoft.com/office/drawing/2014/main" id="{B31A4F6E-2D3A-54A6-E142-8C90CA72337B}"/>
              </a:ext>
            </a:extLst>
          </p:cNvPr>
          <p:cNvSpPr txBox="1">
            <a:spLocks noGrp="1"/>
          </p:cNvSpPr>
          <p:nvPr/>
        </p:nvSpPr>
        <p:spPr bwMode="auto">
          <a:xfrm>
            <a:off x="10418238" y="5219300"/>
            <a:ext cx="1285734" cy="645128"/>
          </a:xfrm>
          <a:prstGeom prst="rect">
            <a:avLst/>
          </a:prstGeom>
          <a:noFill/>
          <a:ln>
            <a:noFill/>
          </a:ln>
          <a:effectLst/>
        </p:spPr>
        <p:txBody>
          <a:bodyPr lIns="0" tIns="0" rIns="0" bIns="0" anchor="t"/>
          <a:lstStyle/>
          <a:p>
            <a:pPr algn="l">
              <a:defRPr/>
            </a:pPr>
            <a:r>
              <a:rPr lang="fr-FR" sz="3200" dirty="0" err="1">
                <a:latin typeface="Futura Std"/>
              </a:rPr>
              <a:t>V</a:t>
            </a:r>
            <a:r>
              <a:rPr lang="fr-FR" sz="3200" strike="noStrike" dirty="0" err="1">
                <a:latin typeface="Futura Std"/>
              </a:rPr>
              <a:t>erify</a:t>
            </a:r>
            <a:br>
              <a:rPr strike="noStrike" dirty="0"/>
            </a:br>
            <a:br>
              <a:rPr strike="noStrike" dirty="0"/>
            </a:br>
            <a:br>
              <a:rPr strike="noStrike" dirty="0"/>
            </a:br>
            <a:br>
              <a:rPr strike="noStrike" dirty="0"/>
            </a:br>
            <a:br>
              <a:rPr strike="noStrike" dirty="0"/>
            </a:br>
            <a:endParaRPr dirty="0"/>
          </a:p>
        </p:txBody>
      </p:sp>
      <p:sp>
        <p:nvSpPr>
          <p:cNvPr id="28" name="Titre 4">
            <a:extLst>
              <a:ext uri="{FF2B5EF4-FFF2-40B4-BE49-F238E27FC236}">
                <a16:creationId xmlns:a16="http://schemas.microsoft.com/office/drawing/2014/main" id="{3C5351BE-DB8D-016E-A574-C19A42D6FF63}"/>
              </a:ext>
            </a:extLst>
          </p:cNvPr>
          <p:cNvSpPr txBox="1">
            <a:spLocks noGrp="1"/>
          </p:cNvSpPr>
          <p:nvPr/>
        </p:nvSpPr>
        <p:spPr bwMode="auto">
          <a:xfrm>
            <a:off x="7577583" y="3479461"/>
            <a:ext cx="3149673" cy="929328"/>
          </a:xfrm>
          <a:prstGeom prst="rect">
            <a:avLst/>
          </a:prstGeom>
          <a:noFill/>
          <a:ln>
            <a:noFill/>
          </a:ln>
          <a:effectLst/>
        </p:spPr>
        <p:txBody>
          <a:bodyPr lIns="0" tIns="0" rIns="0" bIns="0" anchor="t"/>
          <a:lstStyle/>
          <a:p>
            <a:pPr algn="ctr">
              <a:defRPr/>
            </a:pPr>
            <a:r>
              <a:rPr lang="fr-FR" sz="3200" strike="noStrike" dirty="0">
                <a:latin typeface="Futura Std"/>
              </a:rPr>
              <a:t>Name the variable</a:t>
            </a:r>
            <a:br>
              <a:rPr sz="3200" strike="noStrike" dirty="0">
                <a:latin typeface="Futura Std"/>
              </a:rPr>
            </a:br>
            <a:br>
              <a:rPr sz="3200" strike="noStrike" dirty="0">
                <a:latin typeface="Futura Std"/>
              </a:rPr>
            </a:br>
            <a:br>
              <a:rPr sz="3200" strike="noStrike" dirty="0">
                <a:latin typeface="Futura Std"/>
              </a:rPr>
            </a:br>
            <a:br>
              <a:rPr sz="3200" strike="noStrike" dirty="0">
                <a:latin typeface="Futura Std"/>
              </a:rPr>
            </a:br>
            <a:br>
              <a:rPr strike="noStrike" dirty="0"/>
            </a:br>
            <a:endParaRPr dirty="0"/>
          </a:p>
        </p:txBody>
      </p:sp>
    </p:spTree>
    <p:extLst>
      <p:ext uri="{BB962C8B-B14F-4D97-AF65-F5344CB8AC3E}">
        <p14:creationId xmlns:p14="http://schemas.microsoft.com/office/powerpoint/2010/main" val="1891031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60706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 Variables</a:t>
            </a:r>
            <a:endParaRPr spc="-10" dirty="0"/>
          </a:p>
        </p:txBody>
      </p:sp>
      <p:sp>
        <p:nvSpPr>
          <p:cNvPr id="4" name="object 4"/>
          <p:cNvSpPr txBox="1"/>
          <p:nvPr/>
        </p:nvSpPr>
        <p:spPr>
          <a:xfrm>
            <a:off x="1270000" y="1574800"/>
            <a:ext cx="7620000" cy="5922134"/>
          </a:xfrm>
          <a:prstGeom prst="rect">
            <a:avLst/>
          </a:prstGeom>
        </p:spPr>
        <p:txBody>
          <a:bodyPr vert="horz" wrap="square" lIns="0" tIns="12700" rIns="0" bIns="0" rtlCol="0">
            <a:spAutoFit/>
          </a:bodyPr>
          <a:lstStyle/>
          <a:p>
            <a:pPr algn="l">
              <a:defRPr/>
            </a:pPr>
            <a:r>
              <a:rPr lang="en-US" sz="3200" dirty="0">
                <a:solidFill>
                  <a:srgbClr val="66696A"/>
                </a:solidFill>
                <a:latin typeface="Futura Std"/>
              </a:rPr>
              <a:t>Try this code in </a:t>
            </a:r>
            <a:r>
              <a:rPr lang="en-US" sz="3200" dirty="0" err="1">
                <a:solidFill>
                  <a:srgbClr val="66696A"/>
                </a:solidFill>
                <a:latin typeface="Futura Std"/>
              </a:rPr>
              <a:t>micro:bit</a:t>
            </a:r>
            <a:r>
              <a:rPr lang="en-US" sz="3200" dirty="0">
                <a:solidFill>
                  <a:srgbClr val="66696A"/>
                </a:solidFill>
                <a:latin typeface="Futura Std"/>
              </a:rPr>
              <a:t>.</a:t>
            </a:r>
          </a:p>
          <a:p>
            <a:pPr algn="l">
              <a:defRPr/>
            </a:pPr>
            <a:endParaRPr lang="en-US" sz="3200" strike="noStrike" dirty="0">
              <a:solidFill>
                <a:srgbClr val="66696A"/>
              </a:solidFill>
              <a:latin typeface="Futura Std"/>
            </a:endParaRPr>
          </a:p>
          <a:p>
            <a:pPr algn="just">
              <a:defRPr/>
            </a:pPr>
            <a:r>
              <a:rPr lang="en-US" sz="3200" dirty="0">
                <a:solidFill>
                  <a:srgbClr val="66696A"/>
                </a:solidFill>
                <a:latin typeface="Futura Std"/>
              </a:rPr>
              <a:t>Can you explain the values that display on the screen of the emulator and/or robot ?</a:t>
            </a:r>
          </a:p>
          <a:p>
            <a:pPr algn="just">
              <a:defRPr/>
            </a:pPr>
            <a:br>
              <a:rPr lang="en-US" sz="3200" strike="noStrike" dirty="0">
                <a:solidFill>
                  <a:srgbClr val="66696A"/>
                </a:solidFill>
                <a:latin typeface="Futura Std"/>
              </a:rPr>
            </a:br>
            <a:br>
              <a:rPr lang="en-US" sz="3200" strike="noStrike" dirty="0">
                <a:solidFill>
                  <a:srgbClr val="66696A"/>
                </a:solidFill>
                <a:latin typeface="Futura Std"/>
              </a:rPr>
            </a:br>
            <a:endParaRPr lang="en-US" sz="3200" strike="noStrike" dirty="0">
              <a:solidFill>
                <a:srgbClr val="66696A"/>
              </a:solidFill>
              <a:latin typeface="Futura Std"/>
            </a:endParaRPr>
          </a:p>
          <a:p>
            <a:pPr algn="l">
              <a:defRPr/>
            </a:pPr>
            <a:r>
              <a:rPr lang="en-US" sz="3200" dirty="0">
                <a:solidFill>
                  <a:srgbClr val="66696A"/>
                </a:solidFill>
                <a:latin typeface="Futura Std"/>
              </a:rPr>
              <a:t>Warning : the violet block is a mathematical clock (Math section)</a:t>
            </a:r>
            <a:br>
              <a:rPr lang="en-US" sz="3200" strike="noStrike" dirty="0">
                <a:solidFill>
                  <a:srgbClr val="66696A"/>
                </a:solidFill>
                <a:latin typeface="Futura Std"/>
              </a:rPr>
            </a:b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69088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1) Exercise</a:t>
            </a:r>
            <a:endParaRPr sz="3500" dirty="0">
              <a:solidFill>
                <a:schemeClr val="accent6"/>
              </a:solidFill>
              <a:latin typeface="Futura Std"/>
              <a:cs typeface="Futura Std"/>
            </a:endParaRPr>
          </a:p>
        </p:txBody>
      </p:sp>
      <p:pic>
        <p:nvPicPr>
          <p:cNvPr id="6" name="Image 13">
            <a:extLst>
              <a:ext uri="{FF2B5EF4-FFF2-40B4-BE49-F238E27FC236}">
                <a16:creationId xmlns:a16="http://schemas.microsoft.com/office/drawing/2014/main" id="{05CA44FE-229D-59C9-08A8-F807CE7C4983}"/>
              </a:ext>
            </a:extLst>
          </p:cNvPr>
          <p:cNvPicPr>
            <a:picLocks noChangeAspect="1"/>
          </p:cNvPicPr>
          <p:nvPr/>
        </p:nvPicPr>
        <p:blipFill>
          <a:blip r:embed="rId2"/>
          <a:stretch>
            <a:fillRect/>
          </a:stretch>
        </p:blipFill>
        <p:spPr bwMode="auto">
          <a:xfrm>
            <a:off x="9423400" y="1955800"/>
            <a:ext cx="5941137" cy="6096000"/>
          </a:xfrm>
          <a:prstGeom prst="rect">
            <a:avLst/>
          </a:prstGeom>
        </p:spPr>
      </p:pic>
    </p:spTree>
    <p:extLst>
      <p:ext uri="{BB962C8B-B14F-4D97-AF65-F5344CB8AC3E}">
        <p14:creationId xmlns:p14="http://schemas.microsoft.com/office/powerpoint/2010/main" val="1467790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60706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 Variables</a:t>
            </a:r>
            <a:endParaRPr spc="-10" dirty="0"/>
          </a:p>
        </p:txBody>
      </p:sp>
      <p:sp>
        <p:nvSpPr>
          <p:cNvPr id="4" name="object 4"/>
          <p:cNvSpPr txBox="1"/>
          <p:nvPr/>
        </p:nvSpPr>
        <p:spPr>
          <a:xfrm>
            <a:off x="8114632" y="3022600"/>
            <a:ext cx="7620000" cy="5582234"/>
          </a:xfrm>
          <a:prstGeom prst="rect">
            <a:avLst/>
          </a:prstGeom>
        </p:spPr>
        <p:txBody>
          <a:bodyPr vert="horz" wrap="square" lIns="0" tIns="12700" rIns="0" bIns="0" rtlCol="0">
            <a:spAutoFit/>
          </a:bodyPr>
          <a:lstStyle/>
          <a:p>
            <a:pPr algn="l">
              <a:defRPr/>
            </a:pPr>
            <a:r>
              <a:rPr lang="fr-FR" sz="3200" dirty="0" err="1">
                <a:solidFill>
                  <a:srgbClr val="66696A"/>
                </a:solidFill>
                <a:latin typeface="Futura Std"/>
              </a:rPr>
              <a:t>Forever</a:t>
            </a:r>
            <a:r>
              <a:rPr lang="fr-FR" sz="3200" dirty="0">
                <a:solidFill>
                  <a:srgbClr val="66696A"/>
                </a:solidFill>
                <a:latin typeface="Futura Std"/>
              </a:rPr>
              <a:t> :</a:t>
            </a:r>
          </a:p>
          <a:p>
            <a:pPr lvl="3" algn="l">
              <a:lnSpc>
                <a:spcPct val="150000"/>
              </a:lnSpc>
              <a:defRPr/>
            </a:pPr>
            <a:r>
              <a:rPr lang="fr-FR" sz="3200" dirty="0">
                <a:solidFill>
                  <a:srgbClr val="66696A"/>
                </a:solidFill>
                <a:latin typeface="Futura Std"/>
              </a:rPr>
              <a:t>v</a:t>
            </a:r>
            <a:r>
              <a:rPr lang="fr-FR" sz="3200" strike="noStrike" dirty="0">
                <a:solidFill>
                  <a:srgbClr val="66696A"/>
                </a:solidFill>
                <a:latin typeface="Futura Std"/>
              </a:rPr>
              <a:t>ar = 1</a:t>
            </a:r>
          </a:p>
          <a:p>
            <a:pPr lvl="3" algn="l">
              <a:lnSpc>
                <a:spcPct val="150000"/>
              </a:lnSpc>
              <a:defRPr/>
            </a:pPr>
            <a:r>
              <a:rPr lang="fr-FR" sz="3200" strike="noStrike" dirty="0">
                <a:solidFill>
                  <a:srgbClr val="66696A"/>
                </a:solidFill>
                <a:latin typeface="Futura Std"/>
              </a:rPr>
              <a:t>Display 1 in the screen (</a:t>
            </a:r>
            <a:r>
              <a:rPr lang="fr-FR" sz="3200" strike="noStrike" dirty="0" err="1">
                <a:solidFill>
                  <a:srgbClr val="66696A"/>
                </a:solidFill>
                <a:latin typeface="Futura Std"/>
              </a:rPr>
              <a:t>Led</a:t>
            </a:r>
            <a:r>
              <a:rPr lang="fr-FR" sz="3200" strike="noStrike" dirty="0">
                <a:solidFill>
                  <a:srgbClr val="66696A"/>
                </a:solidFill>
                <a:latin typeface="Futura Std"/>
              </a:rPr>
              <a:t> matrix)</a:t>
            </a:r>
          </a:p>
          <a:p>
            <a:pPr lvl="3" algn="l">
              <a:lnSpc>
                <a:spcPct val="150000"/>
              </a:lnSpc>
              <a:defRPr/>
            </a:pPr>
            <a:r>
              <a:rPr lang="fr-FR" sz="3200" dirty="0">
                <a:solidFill>
                  <a:srgbClr val="66696A"/>
                </a:solidFill>
                <a:latin typeface="Futura Std"/>
              </a:rPr>
              <a:t>var = 1+3 = 4</a:t>
            </a:r>
          </a:p>
          <a:p>
            <a:pPr lvl="3" algn="l">
              <a:lnSpc>
                <a:spcPct val="150000"/>
              </a:lnSpc>
              <a:defRPr/>
            </a:pPr>
            <a:r>
              <a:rPr lang="fr-FR" sz="3200" strike="noStrike" dirty="0">
                <a:solidFill>
                  <a:srgbClr val="66696A"/>
                </a:solidFill>
                <a:latin typeface="Futura Std"/>
              </a:rPr>
              <a:t>Display 4 in the screen</a:t>
            </a:r>
          </a:p>
          <a:p>
            <a:pPr lvl="3" algn="l">
              <a:lnSpc>
                <a:spcPct val="150000"/>
              </a:lnSpc>
              <a:defRPr/>
            </a:pPr>
            <a:r>
              <a:rPr lang="fr-FR" sz="3200" strike="noStrike" dirty="0">
                <a:solidFill>
                  <a:srgbClr val="66696A"/>
                </a:solidFill>
                <a:latin typeface="Futura Std"/>
              </a:rPr>
              <a:t>var = 4 + 4/2 = 6</a:t>
            </a:r>
          </a:p>
          <a:p>
            <a:pPr lvl="3" algn="l">
              <a:lnSpc>
                <a:spcPct val="150000"/>
              </a:lnSpc>
              <a:defRPr/>
            </a:pPr>
            <a:r>
              <a:rPr lang="fr-FR" sz="3200" dirty="0">
                <a:solidFill>
                  <a:srgbClr val="66696A"/>
                </a:solidFill>
                <a:latin typeface="Futura Std"/>
              </a:rPr>
              <a:t>Display 6 in the screen</a:t>
            </a: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61468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1) Exercise- Answer</a:t>
            </a:r>
            <a:endParaRPr sz="3500" dirty="0">
              <a:solidFill>
                <a:schemeClr val="accent6"/>
              </a:solidFill>
              <a:latin typeface="Futura Std"/>
              <a:cs typeface="Futura Std"/>
            </a:endParaRPr>
          </a:p>
        </p:txBody>
      </p:sp>
      <p:pic>
        <p:nvPicPr>
          <p:cNvPr id="7" name="Image 13">
            <a:extLst>
              <a:ext uri="{FF2B5EF4-FFF2-40B4-BE49-F238E27FC236}">
                <a16:creationId xmlns:a16="http://schemas.microsoft.com/office/drawing/2014/main" id="{178EC5F3-8B0C-28C2-B0AC-8C6BE8B61364}"/>
              </a:ext>
            </a:extLst>
          </p:cNvPr>
          <p:cNvPicPr>
            <a:picLocks noChangeAspect="1"/>
          </p:cNvPicPr>
          <p:nvPr/>
        </p:nvPicPr>
        <p:blipFill>
          <a:blip r:embed="rId2"/>
          <a:stretch>
            <a:fillRect/>
          </a:stretch>
        </p:blipFill>
        <p:spPr bwMode="auto">
          <a:xfrm>
            <a:off x="1498600" y="2020970"/>
            <a:ext cx="5962636" cy="6118060"/>
          </a:xfrm>
          <a:prstGeom prst="rect">
            <a:avLst/>
          </a:prstGeom>
        </p:spPr>
      </p:pic>
    </p:spTree>
    <p:extLst>
      <p:ext uri="{BB962C8B-B14F-4D97-AF65-F5344CB8AC3E}">
        <p14:creationId xmlns:p14="http://schemas.microsoft.com/office/powerpoint/2010/main" val="1607161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170678" y="247648"/>
            <a:ext cx="3339322" cy="705321"/>
          </a:xfrm>
          <a:prstGeom prst="rect">
            <a:avLst/>
          </a:prstGeom>
        </p:spPr>
        <p:txBody>
          <a:bodyPr vert="horz" wrap="square" lIns="0" tIns="12700" rIns="0" bIns="0" rtlCol="0">
            <a:spAutoFit/>
          </a:bodyPr>
          <a:lstStyle/>
          <a:p>
            <a:pPr marL="12700">
              <a:lnSpc>
                <a:spcPct val="100000"/>
              </a:lnSpc>
              <a:spcBef>
                <a:spcPts val="100"/>
              </a:spcBef>
            </a:pPr>
            <a:r>
              <a:rPr lang="it-IT" sz="2000" spc="55" dirty="0">
                <a:solidFill>
                  <a:srgbClr val="4EBFA2"/>
                </a:solidFill>
                <a:latin typeface="Futura Std"/>
                <a:cs typeface="Futura Std"/>
              </a:rPr>
              <a:t>SESSION 2</a:t>
            </a:r>
            <a:endParaRPr sz="2000" dirty="0">
              <a:latin typeface="Futura Std"/>
              <a:cs typeface="Futura Std"/>
            </a:endParaRPr>
          </a:p>
          <a:p>
            <a:pPr marL="1390015">
              <a:lnSpc>
                <a:spcPct val="100000"/>
              </a:lnSpc>
              <a:spcBef>
                <a:spcPts val="1200"/>
              </a:spcBef>
            </a:pPr>
            <a:r>
              <a:rPr lang="it-IT" sz="1500" spc="-10" dirty="0">
                <a:solidFill>
                  <a:srgbClr val="66696A"/>
                </a:solidFill>
                <a:latin typeface="Futura Std"/>
                <a:cs typeface="Futura Std"/>
              </a:rPr>
              <a:t>Vriables &amp; Loops</a:t>
            </a:r>
            <a:endParaRPr sz="1500" dirty="0">
              <a:latin typeface="Futura Std"/>
              <a:cs typeface="Futura Std"/>
            </a:endParaRPr>
          </a:p>
        </p:txBody>
      </p:sp>
      <p:sp>
        <p:nvSpPr>
          <p:cNvPr id="3" name="object 3"/>
          <p:cNvSpPr txBox="1">
            <a:spLocks noGrp="1"/>
          </p:cNvSpPr>
          <p:nvPr>
            <p:ph type="title"/>
          </p:nvPr>
        </p:nvSpPr>
        <p:spPr>
          <a:xfrm>
            <a:off x="5613400" y="203200"/>
            <a:ext cx="4114800" cy="782265"/>
          </a:xfrm>
          <a:prstGeom prst="rect">
            <a:avLst/>
          </a:prstGeom>
        </p:spPr>
        <p:txBody>
          <a:bodyPr vert="horz" wrap="square" lIns="0" tIns="12700" rIns="0" bIns="0" rtlCol="0">
            <a:spAutoFit/>
          </a:bodyPr>
          <a:lstStyle/>
          <a:p>
            <a:pPr marL="266700" algn="ctr">
              <a:lnSpc>
                <a:spcPct val="100000"/>
              </a:lnSpc>
              <a:spcBef>
                <a:spcPts val="100"/>
              </a:spcBef>
            </a:pPr>
            <a:r>
              <a:rPr lang="it-IT" spc="-10" dirty="0"/>
              <a:t>II/- Loops</a:t>
            </a:r>
            <a:endParaRPr spc="-10" dirty="0"/>
          </a:p>
        </p:txBody>
      </p:sp>
      <p:sp>
        <p:nvSpPr>
          <p:cNvPr id="4" name="object 4"/>
          <p:cNvSpPr txBox="1"/>
          <p:nvPr/>
        </p:nvSpPr>
        <p:spPr>
          <a:xfrm>
            <a:off x="1270000" y="1574800"/>
            <a:ext cx="13792200" cy="6191439"/>
          </a:xfrm>
          <a:prstGeom prst="rect">
            <a:avLst/>
          </a:prstGeom>
        </p:spPr>
        <p:txBody>
          <a:bodyPr vert="horz" wrap="square" lIns="0" tIns="12700" rIns="0" bIns="0" rtlCol="0">
            <a:spAutoFit/>
          </a:bodyPr>
          <a:lstStyle/>
          <a:p>
            <a:pPr algn="just">
              <a:spcAft>
                <a:spcPts val="1200"/>
              </a:spcAft>
              <a:defRPr/>
            </a:pPr>
            <a:r>
              <a:rPr lang="en-US" sz="3200" dirty="0">
                <a:solidFill>
                  <a:srgbClr val="66696A"/>
                </a:solidFill>
                <a:effectLst/>
                <a:latin typeface="Futura Std"/>
                <a:ea typeface="MS Gothic" panose="020B0609070205080204" pitchFamily="49" charset="-128"/>
                <a:cs typeface="Century Gothic" panose="020B0502020202020204" pitchFamily="34" charset="0"/>
              </a:rPr>
              <a:t>Last week you learned to detect the surrounding light. For example, you want the robot to move forward only when it is light. Can you write a code to do this?</a:t>
            </a:r>
            <a:endParaRPr lang="en-US" sz="3200" dirty="0">
              <a:solidFill>
                <a:srgbClr val="66696A"/>
              </a:solidFill>
              <a:latin typeface="Futura Std"/>
              <a:ea typeface="MS Gothic" panose="020B0609070205080204" pitchFamily="49" charset="-128"/>
              <a:cs typeface="Century Gothic" panose="020B0502020202020204" pitchFamily="34" charset="0"/>
            </a:endParaRPr>
          </a:p>
          <a:p>
            <a:pPr algn="just">
              <a:spcAft>
                <a:spcPts val="500"/>
              </a:spcAft>
              <a:defRPr/>
            </a:pPr>
            <a:r>
              <a:rPr lang="en-US" sz="3200" dirty="0">
                <a:solidFill>
                  <a:srgbClr val="66696A"/>
                </a:solidFill>
                <a:effectLst/>
                <a:latin typeface="Futura Std"/>
                <a:ea typeface="MS Gothic" panose="020B0609070205080204" pitchFamily="49" charset="-128"/>
                <a:cs typeface="Century Gothic" panose="020B0502020202020204" pitchFamily="34" charset="0"/>
              </a:rPr>
              <a:t>A</a:t>
            </a:r>
            <a:r>
              <a:rPr lang="en-US" sz="3200" dirty="0">
                <a:effectLst/>
                <a:latin typeface="Futura Std"/>
                <a:ea typeface="MS Gothic" panose="020B0609070205080204" pitchFamily="49" charset="-128"/>
                <a:cs typeface="Century Gothic" panose="020B0502020202020204" pitchFamily="34" charset="0"/>
              </a:rPr>
              <a:t> </a:t>
            </a:r>
            <a:r>
              <a:rPr lang="en-US" sz="3200" b="1" dirty="0">
                <a:solidFill>
                  <a:schemeClr val="tx2"/>
                </a:solidFill>
                <a:effectLst/>
                <a:latin typeface="Futura Std"/>
                <a:ea typeface="MS Gothic" panose="020B0609070205080204" pitchFamily="49" charset="-128"/>
                <a:cs typeface="Century Gothic" panose="020B0502020202020204" pitchFamily="34" charset="0"/>
              </a:rPr>
              <a:t>loop</a:t>
            </a:r>
            <a:r>
              <a:rPr lang="en-US" sz="3200" dirty="0">
                <a:effectLst/>
                <a:latin typeface="Futura Std"/>
                <a:ea typeface="MS Gothic" panose="020B0609070205080204" pitchFamily="49" charset="-128"/>
                <a:cs typeface="Century Gothic" panose="020B0502020202020204" pitchFamily="34" charset="0"/>
              </a:rPr>
              <a:t> </a:t>
            </a:r>
            <a:r>
              <a:rPr lang="en-US" sz="3200" dirty="0">
                <a:solidFill>
                  <a:srgbClr val="66696A"/>
                </a:solidFill>
                <a:effectLst/>
                <a:latin typeface="Futura Std"/>
                <a:ea typeface="MS Gothic" panose="020B0609070205080204" pitchFamily="49" charset="-128"/>
                <a:cs typeface="Century Gothic" panose="020B0502020202020204" pitchFamily="34" charset="0"/>
              </a:rPr>
              <a:t>is a conditional structure allowing to repeat several times the same block of instructions.</a:t>
            </a:r>
            <a:endParaRPr lang="en-US" sz="3200" strike="noStrike" dirty="0">
              <a:solidFill>
                <a:srgbClr val="66696A"/>
              </a:solidFill>
              <a:latin typeface="Futura Std"/>
              <a:cs typeface="Arial"/>
            </a:endParaRPr>
          </a:p>
          <a:p>
            <a:pPr marL="0" marR="0" indent="0" algn="just">
              <a:lnSpc>
                <a:spcPct val="100000"/>
              </a:lnSpc>
              <a:spcBef>
                <a:spcPts val="0"/>
              </a:spcBef>
              <a:spcAft>
                <a:spcPts val="0"/>
              </a:spcAft>
              <a:defRPr/>
            </a:pPr>
            <a:r>
              <a:rPr lang="en-US" sz="3200" dirty="0">
                <a:solidFill>
                  <a:srgbClr val="66696A"/>
                </a:solidFill>
                <a:latin typeface="Futura Std"/>
                <a:cs typeface="Arial"/>
              </a:rPr>
              <a:t>The</a:t>
            </a:r>
            <a:r>
              <a:rPr lang="en-US" sz="3200" dirty="0">
                <a:solidFill>
                  <a:schemeClr val="tx1"/>
                </a:solidFill>
                <a:latin typeface="Futura Std"/>
                <a:cs typeface="Arial"/>
              </a:rPr>
              <a:t> </a:t>
            </a:r>
            <a:r>
              <a:rPr lang="en-US" sz="3200" i="1" dirty="0">
                <a:solidFill>
                  <a:schemeClr val="tx2"/>
                </a:solidFill>
                <a:latin typeface="Futura Std"/>
                <a:cs typeface="Arial"/>
              </a:rPr>
              <a:t>forever</a:t>
            </a:r>
            <a:r>
              <a:rPr lang="en-US" sz="3200" dirty="0">
                <a:solidFill>
                  <a:schemeClr val="tx1"/>
                </a:solidFill>
                <a:latin typeface="Futura Std"/>
                <a:cs typeface="Arial"/>
              </a:rPr>
              <a:t> </a:t>
            </a:r>
            <a:r>
              <a:rPr lang="en-US" sz="3200" dirty="0">
                <a:solidFill>
                  <a:srgbClr val="66696A"/>
                </a:solidFill>
                <a:latin typeface="Futura Std"/>
                <a:cs typeface="Arial"/>
              </a:rPr>
              <a:t>block is a infinity loop. There are other types of non-infinite loops that allows to perform various operations and use sensors.</a:t>
            </a:r>
          </a:p>
          <a:p>
            <a:pPr marL="0" marR="0" indent="0" algn="l">
              <a:lnSpc>
                <a:spcPct val="100000"/>
              </a:lnSpc>
              <a:spcBef>
                <a:spcPts val="0"/>
              </a:spcBef>
              <a:spcAft>
                <a:spcPts val="200"/>
              </a:spcAft>
              <a:defRPr/>
            </a:pPr>
            <a:endParaRPr lang="en-US" sz="3200" strike="noStrike" dirty="0">
              <a:solidFill>
                <a:schemeClr val="tx1"/>
              </a:solidFill>
              <a:latin typeface="Futura Std"/>
            </a:endParaRPr>
          </a:p>
          <a:p>
            <a:pPr marL="0" marR="0" indent="0" algn="l">
              <a:lnSpc>
                <a:spcPct val="100000"/>
              </a:lnSpc>
              <a:spcBef>
                <a:spcPts val="0"/>
              </a:spcBef>
              <a:spcAft>
                <a:spcPts val="200"/>
              </a:spcAft>
              <a:defRPr/>
            </a:pPr>
            <a:r>
              <a:rPr lang="en-US" sz="3200" dirty="0">
                <a:solidFill>
                  <a:schemeClr val="accent6"/>
                </a:solidFill>
                <a:latin typeface="Futura Std"/>
              </a:rPr>
              <a:t>Note : Logical operators</a:t>
            </a:r>
            <a:br>
              <a:rPr lang="en-US" sz="3200" strike="noStrike" dirty="0">
                <a:solidFill>
                  <a:schemeClr val="tx1"/>
                </a:solidFill>
                <a:latin typeface="Futura Std"/>
              </a:rPr>
            </a:br>
            <a:r>
              <a:rPr lang="en-US" sz="3200" strike="noStrike" dirty="0">
                <a:solidFill>
                  <a:srgbClr val="66696A"/>
                </a:solidFill>
                <a:latin typeface="Futura Std"/>
              </a:rPr>
              <a:t>Comparators : compare 2 values, variables or data (=,&gt;,&lt;)</a:t>
            </a:r>
          </a:p>
          <a:p>
            <a:pPr marL="0" marR="0" indent="0" algn="l">
              <a:lnSpc>
                <a:spcPct val="100000"/>
              </a:lnSpc>
              <a:spcBef>
                <a:spcPts val="0"/>
              </a:spcBef>
              <a:spcAft>
                <a:spcPts val="200"/>
              </a:spcAft>
              <a:defRPr/>
            </a:pPr>
            <a:r>
              <a:rPr lang="en-US" sz="3200" strike="noStrike" dirty="0">
                <a:solidFill>
                  <a:srgbClr val="66696A"/>
                </a:solidFill>
                <a:latin typeface="Futura Std"/>
              </a:rPr>
              <a:t>Booleans : their answer can only be "true" or "false</a:t>
            </a:r>
            <a:br>
              <a:rPr lang="en-US" sz="3200" dirty="0">
                <a:solidFill>
                  <a:srgbClr val="66696A"/>
                </a:solidFill>
                <a:latin typeface="Futura Std"/>
              </a:rPr>
            </a:br>
            <a:endParaRPr sz="3200" dirty="0">
              <a:solidFill>
                <a:srgbClr val="66696A"/>
              </a:solidFill>
              <a:latin typeface="Futura Std"/>
              <a:cs typeface="Futura Std"/>
            </a:endParaRPr>
          </a:p>
        </p:txBody>
      </p:sp>
      <p:sp>
        <p:nvSpPr>
          <p:cNvPr id="5" name="object 3">
            <a:extLst>
              <a:ext uri="{FF2B5EF4-FFF2-40B4-BE49-F238E27FC236}">
                <a16:creationId xmlns:a16="http://schemas.microsoft.com/office/drawing/2014/main" id="{969DB060-D1BA-A2BA-94EA-69A7B19DF630}"/>
              </a:ext>
            </a:extLst>
          </p:cNvPr>
          <p:cNvSpPr txBox="1"/>
          <p:nvPr/>
        </p:nvSpPr>
        <p:spPr>
          <a:xfrm>
            <a:off x="5613400" y="952969"/>
            <a:ext cx="5638800" cy="551433"/>
          </a:xfrm>
          <a:prstGeom prst="rect">
            <a:avLst/>
          </a:prstGeom>
        </p:spPr>
        <p:txBody>
          <a:bodyPr vert="horz" wrap="square" lIns="0" tIns="12700" rIns="0" bIns="0" rtlCol="0">
            <a:spAutoFit/>
          </a:bodyPr>
          <a:lstStyle/>
          <a:p>
            <a:pPr marL="12700">
              <a:lnSpc>
                <a:spcPct val="100000"/>
              </a:lnSpc>
              <a:spcBef>
                <a:spcPts val="100"/>
              </a:spcBef>
            </a:pPr>
            <a:r>
              <a:rPr lang="it-IT" sz="3500" dirty="0">
                <a:solidFill>
                  <a:schemeClr val="accent6"/>
                </a:solidFill>
                <a:latin typeface="Futura Std"/>
                <a:cs typeface="Futura Std"/>
              </a:rPr>
              <a:t>1) What are loops</a:t>
            </a:r>
            <a:endParaRPr sz="3500" dirty="0">
              <a:solidFill>
                <a:schemeClr val="accent6"/>
              </a:solidFill>
              <a:latin typeface="Futura Std"/>
              <a:cs typeface="Futura Std"/>
            </a:endParaRPr>
          </a:p>
        </p:txBody>
      </p:sp>
      <p:pic>
        <p:nvPicPr>
          <p:cNvPr id="6" name="Image 13">
            <a:extLst>
              <a:ext uri="{FF2B5EF4-FFF2-40B4-BE49-F238E27FC236}">
                <a16:creationId xmlns:a16="http://schemas.microsoft.com/office/drawing/2014/main" id="{61103276-79F1-937B-1AEB-5772FE88A84A}"/>
              </a:ext>
            </a:extLst>
          </p:cNvPr>
          <p:cNvPicPr>
            <a:picLocks noChangeAspect="1"/>
          </p:cNvPicPr>
          <p:nvPr/>
        </p:nvPicPr>
        <p:blipFill rotWithShape="1">
          <a:blip r:embed="rId2"/>
          <a:srcRect l="3579" t="12201" r="264" b="12201"/>
          <a:stretch/>
        </p:blipFill>
        <p:spPr bwMode="auto">
          <a:xfrm>
            <a:off x="9811052" y="7424582"/>
            <a:ext cx="3137642" cy="649168"/>
          </a:xfrm>
          <a:prstGeom prst="rect">
            <a:avLst/>
          </a:prstGeom>
        </p:spPr>
      </p:pic>
      <p:pic>
        <p:nvPicPr>
          <p:cNvPr id="7" name="Image 14">
            <a:extLst>
              <a:ext uri="{FF2B5EF4-FFF2-40B4-BE49-F238E27FC236}">
                <a16:creationId xmlns:a16="http://schemas.microsoft.com/office/drawing/2014/main" id="{B7A041B4-7671-079C-6E9D-B02721E6F10C}"/>
              </a:ext>
            </a:extLst>
          </p:cNvPr>
          <p:cNvPicPr>
            <a:picLocks noChangeAspect="1"/>
          </p:cNvPicPr>
          <p:nvPr/>
        </p:nvPicPr>
        <p:blipFill rotWithShape="1">
          <a:blip r:embed="rId3"/>
          <a:srcRect t="2750"/>
          <a:stretch/>
        </p:blipFill>
        <p:spPr bwMode="auto">
          <a:xfrm>
            <a:off x="13359055" y="7424582"/>
            <a:ext cx="1752266" cy="649168"/>
          </a:xfrm>
          <a:prstGeom prst="rect">
            <a:avLst/>
          </a:prstGeom>
        </p:spPr>
      </p:pic>
      <p:pic>
        <p:nvPicPr>
          <p:cNvPr id="8" name="Image 15">
            <a:extLst>
              <a:ext uri="{FF2B5EF4-FFF2-40B4-BE49-F238E27FC236}">
                <a16:creationId xmlns:a16="http://schemas.microsoft.com/office/drawing/2014/main" id="{3D4F77DA-BBDF-FCBF-D590-3FE8CB496684}"/>
              </a:ext>
            </a:extLst>
          </p:cNvPr>
          <p:cNvPicPr>
            <a:picLocks noChangeAspect="1"/>
          </p:cNvPicPr>
          <p:nvPr/>
        </p:nvPicPr>
        <p:blipFill>
          <a:blip r:embed="rId4"/>
          <a:stretch>
            <a:fillRect/>
          </a:stretch>
        </p:blipFill>
        <p:spPr bwMode="auto">
          <a:xfrm>
            <a:off x="12948694" y="6198391"/>
            <a:ext cx="3005197" cy="699230"/>
          </a:xfrm>
          <a:prstGeom prst="rect">
            <a:avLst/>
          </a:prstGeom>
        </p:spPr>
      </p:pic>
    </p:spTree>
    <p:extLst>
      <p:ext uri="{BB962C8B-B14F-4D97-AF65-F5344CB8AC3E}">
        <p14:creationId xmlns:p14="http://schemas.microsoft.com/office/powerpoint/2010/main" val="1204769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TotalTime>
  <Words>1591</Words>
  <Application>Microsoft Office PowerPoint</Application>
  <PresentationFormat>Custom</PresentationFormat>
  <Paragraphs>194</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Futura Std</vt:lpstr>
      <vt:lpstr>FuturaStd-Heavy</vt:lpstr>
      <vt:lpstr>Times New Roman</vt:lpstr>
      <vt:lpstr>Office Theme</vt:lpstr>
      <vt:lpstr>SESSION 2</vt:lpstr>
      <vt:lpstr>PowerPoint Presentation</vt:lpstr>
      <vt:lpstr>Quiz!</vt:lpstr>
      <vt:lpstr>Summary</vt:lpstr>
      <vt:lpstr>I/- Variables</vt:lpstr>
      <vt:lpstr>I/- Variables</vt:lpstr>
      <vt:lpstr>I/- Variables</vt:lpstr>
      <vt:lpstr>I/- Variables</vt:lpstr>
      <vt:lpstr>II/- Loops</vt:lpstr>
      <vt:lpstr>II/- Loops</vt:lpstr>
      <vt:lpstr>II/- Loops</vt:lpstr>
      <vt:lpstr>II/- Loops</vt:lpstr>
      <vt:lpstr>II/- Loops</vt:lpstr>
      <vt:lpstr>III/- Sensors</vt:lpstr>
      <vt:lpstr>III/- Sensors</vt:lpstr>
      <vt:lpstr>IV/- The mission</vt:lpstr>
      <vt:lpstr>IV/- The mission</vt:lpstr>
      <vt:lpstr>IV/- Additional time</vt:lpstr>
      <vt:lpstr>Answers</vt:lpstr>
      <vt:lpstr>Answers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NOME PROGETTO</dc:title>
  <cp:lastModifiedBy>Michela</cp:lastModifiedBy>
  <cp:revision>4</cp:revision>
  <dcterms:created xsi:type="dcterms:W3CDTF">2022-05-26T13:29:35Z</dcterms:created>
  <dcterms:modified xsi:type="dcterms:W3CDTF">2022-09-29T11:56:50Z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2022-05-26T00:00:00Z</vt:filetime>
  </property>
  <property fmtid="{D5CDD505-2E9C-101B-9397-08002B2CF9AE}" pid="3" name="Creator">
    <vt:lpwstr>Adobe InDesign 17.2 (Macintosh)</vt:lpwstr>
  </property>
  <property fmtid="{D5CDD505-2E9C-101B-9397-08002B2CF9AE}" pid="4" name="LastSaved">
    <vt:filetime>2022-05-26T00:00:00Z</vt:filetime>
  </property>
</Properties>
</file>